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3"/>
  </p:notesMasterIdLst>
  <p:handoutMasterIdLst>
    <p:handoutMasterId r:id="rId104"/>
  </p:handoutMasterIdLst>
  <p:sldIdLst>
    <p:sldId id="833" r:id="rId2"/>
    <p:sldId id="990" r:id="rId3"/>
    <p:sldId id="1095" r:id="rId4"/>
    <p:sldId id="1105" r:id="rId5"/>
    <p:sldId id="1065" r:id="rId6"/>
    <p:sldId id="1066" r:id="rId7"/>
    <p:sldId id="1067" r:id="rId8"/>
    <p:sldId id="1068" r:id="rId9"/>
    <p:sldId id="1075" r:id="rId10"/>
    <p:sldId id="1076" r:id="rId11"/>
    <p:sldId id="1018" r:id="rId12"/>
    <p:sldId id="1050" r:id="rId13"/>
    <p:sldId id="1028" r:id="rId14"/>
    <p:sldId id="1069" r:id="rId15"/>
    <p:sldId id="1052" r:id="rId16"/>
    <p:sldId id="1062" r:id="rId17"/>
    <p:sldId id="1074" r:id="rId18"/>
    <p:sldId id="1053" r:id="rId19"/>
    <p:sldId id="1073" r:id="rId20"/>
    <p:sldId id="1026" r:id="rId21"/>
    <p:sldId id="1097" r:id="rId22"/>
    <p:sldId id="1106" r:id="rId23"/>
    <p:sldId id="1099" r:id="rId24"/>
    <p:sldId id="1107" r:id="rId25"/>
    <p:sldId id="1116" r:id="rId26"/>
    <p:sldId id="1096" r:id="rId27"/>
    <p:sldId id="1011" r:id="rId28"/>
    <p:sldId id="1071" r:id="rId29"/>
    <p:sldId id="1079" r:id="rId30"/>
    <p:sldId id="1061" r:id="rId31"/>
    <p:sldId id="1080" r:id="rId32"/>
    <p:sldId id="1083" r:id="rId33"/>
    <p:sldId id="1084" r:id="rId34"/>
    <p:sldId id="1081" r:id="rId35"/>
    <p:sldId id="1082" r:id="rId36"/>
    <p:sldId id="1086" r:id="rId37"/>
    <p:sldId id="1085" r:id="rId38"/>
    <p:sldId id="1087" r:id="rId39"/>
    <p:sldId id="1088" r:id="rId40"/>
    <p:sldId id="1108" r:id="rId41"/>
    <p:sldId id="1020" r:id="rId42"/>
    <p:sldId id="1110" r:id="rId43"/>
    <p:sldId id="1114" r:id="rId44"/>
    <p:sldId id="1032" r:id="rId45"/>
    <p:sldId id="1112" r:id="rId46"/>
    <p:sldId id="969" r:id="rId47"/>
    <p:sldId id="1113" r:id="rId48"/>
    <p:sldId id="1115" r:id="rId49"/>
    <p:sldId id="1117" r:id="rId50"/>
    <p:sldId id="1021" r:id="rId51"/>
    <p:sldId id="1118" r:id="rId52"/>
    <p:sldId id="1054" r:id="rId53"/>
    <p:sldId id="1049" r:id="rId54"/>
    <p:sldId id="1044" r:id="rId55"/>
    <p:sldId id="1046" r:id="rId56"/>
    <p:sldId id="1047" r:id="rId57"/>
    <p:sldId id="1119" r:id="rId58"/>
    <p:sldId id="1123" r:id="rId59"/>
    <p:sldId id="1120" r:id="rId60"/>
    <p:sldId id="1122" r:id="rId61"/>
    <p:sldId id="1121" r:id="rId62"/>
    <p:sldId id="1039" r:id="rId63"/>
    <p:sldId id="1124" r:id="rId64"/>
    <p:sldId id="1125" r:id="rId65"/>
    <p:sldId id="1037" r:id="rId66"/>
    <p:sldId id="1048" r:id="rId67"/>
    <p:sldId id="1102" r:id="rId68"/>
    <p:sldId id="1126" r:id="rId69"/>
    <p:sldId id="1098" r:id="rId70"/>
    <p:sldId id="1100" r:id="rId71"/>
    <p:sldId id="1129" r:id="rId72"/>
    <p:sldId id="1127" r:id="rId73"/>
    <p:sldId id="1101" r:id="rId74"/>
    <p:sldId id="1128" r:id="rId75"/>
    <p:sldId id="1131" r:id="rId76"/>
    <p:sldId id="1132" r:id="rId77"/>
    <p:sldId id="1139" r:id="rId78"/>
    <p:sldId id="1104" r:id="rId79"/>
    <p:sldId id="1103" r:id="rId80"/>
    <p:sldId id="1133" r:id="rId81"/>
    <p:sldId id="1134" r:id="rId82"/>
    <p:sldId id="1136" r:id="rId83"/>
    <p:sldId id="1135" r:id="rId84"/>
    <p:sldId id="1057" r:id="rId85"/>
    <p:sldId id="1089" r:id="rId86"/>
    <p:sldId id="1091" r:id="rId87"/>
    <p:sldId id="1092" r:id="rId88"/>
    <p:sldId id="1093" r:id="rId89"/>
    <p:sldId id="1058" r:id="rId90"/>
    <p:sldId id="1040" r:id="rId91"/>
    <p:sldId id="1041" r:id="rId92"/>
    <p:sldId id="1140" r:id="rId93"/>
    <p:sldId id="1145" r:id="rId94"/>
    <p:sldId id="1043" r:id="rId95"/>
    <p:sldId id="1024" r:id="rId96"/>
    <p:sldId id="1138" r:id="rId97"/>
    <p:sldId id="1141" r:id="rId98"/>
    <p:sldId id="1143" r:id="rId99"/>
    <p:sldId id="1142" r:id="rId100"/>
    <p:sldId id="1146" r:id="rId101"/>
    <p:sldId id="1144" r:id="rId102"/>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2B3"/>
    <a:srgbClr val="5FB990"/>
    <a:srgbClr val="87CAAC"/>
    <a:srgbClr val="12B3C4"/>
    <a:srgbClr val="FF6600"/>
    <a:srgbClr val="28AECF"/>
    <a:srgbClr val="13C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04" autoAdjust="0"/>
    <p:restoredTop sz="91071" autoAdjust="0"/>
  </p:normalViewPr>
  <p:slideViewPr>
    <p:cSldViewPr snapToGrid="0">
      <p:cViewPr varScale="1">
        <p:scale>
          <a:sx n="77" d="100"/>
          <a:sy n="77" d="100"/>
        </p:scale>
        <p:origin x="312" y="4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8" d="100"/>
          <a:sy n="98" d="100"/>
        </p:scale>
        <p:origin x="-3648" y="-10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新細明體" pitchFamily="18" charset="-120"/>
              </a:defRPr>
            </a:lvl1pPr>
          </a:lstStyle>
          <a:p>
            <a:pPr>
              <a:defRPr/>
            </a:pPr>
            <a:endParaRPr lang="en-US" altLang="zh-TW"/>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AF5D5BE-96CC-49F4-A2FA-B612DEBAE2B8}" type="slidenum">
              <a:rPr lang="en-US" altLang="zh-TW"/>
              <a:pPr>
                <a:defRPr/>
              </a:pPr>
              <a:t>‹#›</a:t>
            </a:fld>
            <a:endParaRPr lang="en-US" altLang="zh-TW"/>
          </a:p>
        </p:txBody>
      </p:sp>
    </p:spTree>
    <p:extLst>
      <p:ext uri="{BB962C8B-B14F-4D97-AF65-F5344CB8AC3E}">
        <p14:creationId xmlns:p14="http://schemas.microsoft.com/office/powerpoint/2010/main" val="574246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7091F1A-C011-4FC9-80A4-160DA1E190C9}" type="datetimeFigureOut">
              <a:rPr lang="zh-TW" altLang="en-US"/>
              <a:pPr>
                <a:defRPr/>
              </a:pPr>
              <a:t>2025/5/13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41761D4-A34B-4715-8896-94A3EB7486F3}" type="slidenum">
              <a:rPr lang="zh-TW" altLang="en-US"/>
              <a:pPr>
                <a:defRPr/>
              </a:pPr>
              <a:t>‹#›</a:t>
            </a:fld>
            <a:endParaRPr lang="zh-TW" altLang="en-US"/>
          </a:p>
        </p:txBody>
      </p:sp>
    </p:spTree>
    <p:extLst>
      <p:ext uri="{BB962C8B-B14F-4D97-AF65-F5344CB8AC3E}">
        <p14:creationId xmlns:p14="http://schemas.microsoft.com/office/powerpoint/2010/main" val="28299003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TW" altLang="en-US" b="0" i="0" dirty="0">
                <a:solidFill>
                  <a:srgbClr val="404040"/>
                </a:solidFill>
                <a:effectLst/>
                <a:latin typeface="Poppins" panose="00000500000000000000" pitchFamily="2" charset="0"/>
              </a:rPr>
              <a:t>在</a:t>
            </a:r>
            <a:r>
              <a:rPr lang="en-US" altLang="zh-TW" b="0" i="0" dirty="0">
                <a:solidFill>
                  <a:srgbClr val="404040"/>
                </a:solidFill>
                <a:effectLst/>
                <a:latin typeface="Poppins" panose="00000500000000000000" pitchFamily="2" charset="0"/>
              </a:rPr>
              <a:t>AMD</a:t>
            </a:r>
            <a:r>
              <a:rPr lang="zh-TW" altLang="en-US" b="0" i="0" dirty="0">
                <a:solidFill>
                  <a:srgbClr val="404040"/>
                </a:solidFill>
                <a:effectLst/>
                <a:latin typeface="Poppins" panose="00000500000000000000" pitchFamily="2" charset="0"/>
              </a:rPr>
              <a:t>平台打造您的大型語言模型</a:t>
            </a:r>
            <a:r>
              <a:rPr lang="en-US" altLang="zh-TW" b="0" i="0" dirty="0">
                <a:solidFill>
                  <a:srgbClr val="404040"/>
                </a:solidFill>
                <a:effectLst/>
                <a:latin typeface="Poppins" panose="00000500000000000000" pitchFamily="2" charset="0"/>
              </a:rPr>
              <a:t>(LLM)</a:t>
            </a:r>
            <a:r>
              <a:rPr lang="zh-TW" altLang="en-US" b="0" i="0" dirty="0">
                <a:solidFill>
                  <a:srgbClr val="404040"/>
                </a:solidFill>
                <a:effectLst/>
                <a:latin typeface="Poppins" panose="00000500000000000000" pitchFamily="2" charset="0"/>
              </a:rPr>
              <a:t>應用</a:t>
            </a:r>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63737"/>
                </a:solidFill>
                <a:effectLst/>
                <a:latin typeface="Spectral"/>
              </a:rPr>
              <a:t>initialize </a:t>
            </a:r>
            <a:r>
              <a:rPr lang="en-US" altLang="zh-TW" dirty="0"/>
              <a:t>A</a:t>
            </a:r>
            <a:r>
              <a:rPr lang="en-US" altLang="zh-TW" b="0" i="0" dirty="0">
                <a:solidFill>
                  <a:srgbClr val="363737"/>
                </a:solidFill>
                <a:effectLst/>
                <a:latin typeface="Spectral"/>
              </a:rPr>
              <a:t> with random, small values, while </a:t>
            </a:r>
            <a:r>
              <a:rPr lang="en-US" altLang="zh-TW" dirty="0"/>
              <a:t>B</a:t>
            </a:r>
            <a:r>
              <a:rPr lang="en-US" altLang="zh-TW" b="0" i="0" dirty="0">
                <a:solidFill>
                  <a:srgbClr val="363737"/>
                </a:solidFill>
                <a:effectLst/>
                <a:latin typeface="Spectral"/>
              </a:rPr>
              <a:t> is initialized as zero, ensuring that we begin the finetuning process with the model’s original, pretrained weights</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18</a:t>
            </a:fld>
            <a:endParaRPr lang="zh-TW" altLang="en-US"/>
          </a:p>
        </p:txBody>
      </p:sp>
    </p:spTree>
    <p:extLst>
      <p:ext uri="{BB962C8B-B14F-4D97-AF65-F5344CB8AC3E}">
        <p14:creationId xmlns:p14="http://schemas.microsoft.com/office/powerpoint/2010/main" val="315272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19</a:t>
            </a:fld>
            <a:endParaRPr lang="zh-TW" altLang="en-US"/>
          </a:p>
        </p:txBody>
      </p:sp>
    </p:spTree>
    <p:extLst>
      <p:ext uri="{BB962C8B-B14F-4D97-AF65-F5344CB8AC3E}">
        <p14:creationId xmlns:p14="http://schemas.microsoft.com/office/powerpoint/2010/main" val="164286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20</a:t>
            </a:fld>
            <a:endParaRPr lang="zh-TW" altLang="en-US"/>
          </a:p>
        </p:txBody>
      </p:sp>
    </p:spTree>
    <p:extLst>
      <p:ext uri="{BB962C8B-B14F-4D97-AF65-F5344CB8AC3E}">
        <p14:creationId xmlns:p14="http://schemas.microsoft.com/office/powerpoint/2010/main" val="392980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26</a:t>
            </a:fld>
            <a:endParaRPr lang="zh-TW" altLang="en-US"/>
          </a:p>
        </p:txBody>
      </p:sp>
    </p:spTree>
    <p:extLst>
      <p:ext uri="{BB962C8B-B14F-4D97-AF65-F5344CB8AC3E}">
        <p14:creationId xmlns:p14="http://schemas.microsoft.com/office/powerpoint/2010/main" val="134131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latitude</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29</a:t>
            </a:fld>
            <a:endParaRPr lang="zh-TW" altLang="en-US"/>
          </a:p>
        </p:txBody>
      </p:sp>
    </p:spTree>
    <p:extLst>
      <p:ext uri="{BB962C8B-B14F-4D97-AF65-F5344CB8AC3E}">
        <p14:creationId xmlns:p14="http://schemas.microsoft.com/office/powerpoint/2010/main" val="121868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41</a:t>
            </a:fld>
            <a:endParaRPr lang="zh-TW" altLang="en-US"/>
          </a:p>
        </p:txBody>
      </p:sp>
    </p:spTree>
    <p:extLst>
      <p:ext uri="{BB962C8B-B14F-4D97-AF65-F5344CB8AC3E}">
        <p14:creationId xmlns:p14="http://schemas.microsoft.com/office/powerpoint/2010/main" val="233844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https://github.com/amd/RyzenAI-SW/blob/main/example/llm/lemonade/cpu/Llama_3_2_1B_Instruct.md</a:t>
            </a:r>
          </a:p>
          <a:p>
            <a:r>
              <a:rPr lang="en-US" altLang="zh-TW" dirty="0"/>
              <a:t>NPU drivers: https://ryzenai.docs.amd.com/en/latest/inst.html#install-npu-drivers</a:t>
            </a:r>
          </a:p>
          <a:p>
            <a:r>
              <a:rPr lang="en-US" altLang="zh-TW" dirty="0" err="1"/>
              <a:t>Rocm</a:t>
            </a:r>
            <a:r>
              <a:rPr lang="en-US" altLang="zh-TW" dirty="0"/>
              <a:t> link: https://rocm.docs.amd.com/projects/install-on-linux/en/latest/install/quick-start.html</a:t>
            </a:r>
          </a:p>
          <a:p>
            <a:r>
              <a:rPr lang="en-US" altLang="zh-TW" dirty="0"/>
              <a:t>Windows </a:t>
            </a:r>
            <a:r>
              <a:rPr lang="en-US" altLang="zh-TW" dirty="0" err="1"/>
              <a:t>rocm</a:t>
            </a:r>
            <a:r>
              <a:rPr lang="en-US" altLang="zh-TW" dirty="0"/>
              <a:t> compatibility: https://rocm.docs.amd.com/projects/install-on-windows/en/latest/reference/system-requirements.html</a:t>
            </a:r>
          </a:p>
          <a:p>
            <a:r>
              <a:rPr lang="en-US" altLang="zh-TW" dirty="0"/>
              <a:t>Windows installation: https://rocm.docs.amd.com/projects/install-on-windows/en/latest/index.html#hip-install-quick</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42</a:t>
            </a:fld>
            <a:endParaRPr lang="zh-TW" altLang="en-US"/>
          </a:p>
        </p:txBody>
      </p:sp>
    </p:spTree>
    <p:extLst>
      <p:ext uri="{BB962C8B-B14F-4D97-AF65-F5344CB8AC3E}">
        <p14:creationId xmlns:p14="http://schemas.microsoft.com/office/powerpoint/2010/main" val="401143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47</a:t>
            </a:fld>
            <a:endParaRPr lang="zh-TW" altLang="en-US"/>
          </a:p>
        </p:txBody>
      </p:sp>
    </p:spTree>
    <p:extLst>
      <p:ext uri="{BB962C8B-B14F-4D97-AF65-F5344CB8AC3E}">
        <p14:creationId xmlns:p14="http://schemas.microsoft.com/office/powerpoint/2010/main" val="108514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48</a:t>
            </a:fld>
            <a:endParaRPr lang="zh-TW" altLang="en-US"/>
          </a:p>
        </p:txBody>
      </p:sp>
    </p:spTree>
    <p:extLst>
      <p:ext uri="{BB962C8B-B14F-4D97-AF65-F5344CB8AC3E}">
        <p14:creationId xmlns:p14="http://schemas.microsoft.com/office/powerpoint/2010/main" val="163807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49</a:t>
            </a:fld>
            <a:endParaRPr lang="zh-TW" altLang="en-US"/>
          </a:p>
        </p:txBody>
      </p:sp>
    </p:spTree>
    <p:extLst>
      <p:ext uri="{BB962C8B-B14F-4D97-AF65-F5344CB8AC3E}">
        <p14:creationId xmlns:p14="http://schemas.microsoft.com/office/powerpoint/2010/main" val="3027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rtl="0">
              <a:spcBef>
                <a:spcPts val="0"/>
              </a:spcBef>
              <a:spcAft>
                <a:spcPts val="1200"/>
              </a:spcAft>
            </a:pPr>
            <a:r>
              <a:rPr lang="en-US" altLang="zh-TW" sz="1200" b="0" i="0" u="none" strike="noStrike" dirty="0">
                <a:effectLst/>
                <a:latin typeface="+mn-lt"/>
              </a:rPr>
              <a:t>24.10</a:t>
            </a:r>
            <a:endParaRPr lang="zh-TW" altLang="zh-TW" sz="1200" b="0" i="0" u="none" strike="noStrike" dirty="0">
              <a:effectLst/>
              <a:latin typeface="+mn-lt"/>
            </a:endParaRPr>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a:t>
            </a:fld>
            <a:endParaRPr lang="zh-TW" altLang="en-US"/>
          </a:p>
        </p:txBody>
      </p:sp>
    </p:spTree>
    <p:extLst>
      <p:ext uri="{BB962C8B-B14F-4D97-AF65-F5344CB8AC3E}">
        <p14:creationId xmlns:p14="http://schemas.microsoft.com/office/powerpoint/2010/main" val="250444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52</a:t>
            </a:fld>
            <a:endParaRPr lang="zh-TW" altLang="en-US"/>
          </a:p>
        </p:txBody>
      </p:sp>
    </p:spTree>
    <p:extLst>
      <p:ext uri="{BB962C8B-B14F-4D97-AF65-F5344CB8AC3E}">
        <p14:creationId xmlns:p14="http://schemas.microsoft.com/office/powerpoint/2010/main" val="196005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https://huggingface.co/docs/hub/security-tokens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61</a:t>
            </a:fld>
            <a:endParaRPr lang="zh-TW" altLang="en-US"/>
          </a:p>
        </p:txBody>
      </p:sp>
    </p:spTree>
    <p:extLst>
      <p:ext uri="{BB962C8B-B14F-4D97-AF65-F5344CB8AC3E}">
        <p14:creationId xmlns:p14="http://schemas.microsoft.com/office/powerpoint/2010/main" val="52081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63</a:t>
            </a:fld>
            <a:endParaRPr lang="zh-TW" altLang="en-US"/>
          </a:p>
        </p:txBody>
      </p:sp>
    </p:spTree>
    <p:extLst>
      <p:ext uri="{BB962C8B-B14F-4D97-AF65-F5344CB8AC3E}">
        <p14:creationId xmlns:p14="http://schemas.microsoft.com/office/powerpoint/2010/main" val="296830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num_beams</a:t>
            </a:r>
            <a:r>
              <a:rPr lang="en-US" altLang="zh-TW" dirty="0"/>
              <a:t> controls how </a:t>
            </a:r>
            <a:r>
              <a:rPr lang="en-US" altLang="zh-TW" b="1" dirty="0"/>
              <a:t>many candidate sequences</a:t>
            </a:r>
            <a:r>
              <a:rPr lang="en-US" altLang="zh-TW" dirty="0"/>
              <a:t> the model keeps track of during </a:t>
            </a:r>
            <a:r>
              <a:rPr lang="en-US" altLang="zh-TW" b="1" dirty="0"/>
              <a:t>beam search decoding</a:t>
            </a:r>
            <a:r>
              <a:rPr lang="en-US" altLang="zh-TW" dirty="0"/>
              <a:t>.</a:t>
            </a:r>
            <a:endParaRPr lang="en-US" altLang="zh-TW" b="1" dirty="0"/>
          </a:p>
          <a:p>
            <a:endParaRPr lang="en-US" altLang="zh-TW" b="1" dirty="0"/>
          </a:p>
          <a:p>
            <a:r>
              <a:rPr lang="en-US" altLang="zh-TW" b="1" dirty="0"/>
              <a:t>When to use </a:t>
            </a:r>
            <a:r>
              <a:rPr lang="en-US" altLang="zh-TW" b="1" dirty="0" err="1"/>
              <a:t>num_beams</a:t>
            </a:r>
            <a:endParaRPr lang="en-US" altLang="zh-TW" b="1" dirty="0"/>
          </a:p>
          <a:p>
            <a:r>
              <a:rPr lang="en-US" altLang="zh-TW" dirty="0"/>
              <a:t>Use beam search (i.e., </a:t>
            </a:r>
            <a:r>
              <a:rPr lang="en-US" altLang="zh-TW" dirty="0" err="1"/>
              <a:t>num_beams</a:t>
            </a:r>
            <a:r>
              <a:rPr lang="en-US" altLang="zh-TW" dirty="0"/>
              <a:t> &gt; 1) for tasks like:</a:t>
            </a:r>
          </a:p>
          <a:p>
            <a:pPr>
              <a:buFont typeface="Arial" panose="020B0604020202020204" pitchFamily="34" charset="0"/>
              <a:buChar char="•"/>
            </a:pPr>
            <a:r>
              <a:rPr lang="en-US" altLang="zh-TW" dirty="0"/>
              <a:t>Summarization</a:t>
            </a:r>
          </a:p>
          <a:p>
            <a:pPr>
              <a:buFont typeface="Arial" panose="020B0604020202020204" pitchFamily="34" charset="0"/>
              <a:buChar char="•"/>
            </a:pPr>
            <a:r>
              <a:rPr lang="en-US" altLang="zh-TW" dirty="0"/>
              <a:t>Translation</a:t>
            </a:r>
          </a:p>
          <a:p>
            <a:pPr>
              <a:buFont typeface="Arial" panose="020B0604020202020204" pitchFamily="34" charset="0"/>
              <a:buChar char="•"/>
            </a:pPr>
            <a:r>
              <a:rPr lang="en-US" altLang="zh-TW" dirty="0"/>
              <a:t>QA (when deterministic output is better)</a:t>
            </a:r>
          </a:p>
          <a:p>
            <a:pPr>
              <a:buFont typeface="Arial" panose="020B0604020202020204" pitchFamily="34" charset="0"/>
              <a:buChar char="•"/>
            </a:pPr>
            <a:r>
              <a:rPr lang="en-US" altLang="zh-TW" dirty="0"/>
              <a:t>When you want </a:t>
            </a:r>
            <a:r>
              <a:rPr lang="en-US" altLang="zh-TW" b="1" dirty="0"/>
              <a:t>higher-quality, less random</a:t>
            </a:r>
            <a:r>
              <a:rPr lang="en-US" altLang="zh-TW" dirty="0"/>
              <a:t> outputs</a:t>
            </a:r>
          </a:p>
          <a:p>
            <a:r>
              <a:rPr lang="en-US" altLang="zh-TW" b="1" dirty="0"/>
              <a:t>Don’t</a:t>
            </a:r>
            <a:r>
              <a:rPr lang="en-US" altLang="zh-TW" dirty="0"/>
              <a:t> use it when you want:</a:t>
            </a:r>
          </a:p>
          <a:p>
            <a:pPr>
              <a:buFont typeface="Arial" panose="020B0604020202020204" pitchFamily="34" charset="0"/>
              <a:buChar char="•"/>
            </a:pPr>
            <a:r>
              <a:rPr lang="en-US" altLang="zh-TW" dirty="0"/>
              <a:t>Randomness/creativity → use </a:t>
            </a:r>
            <a:r>
              <a:rPr lang="en-US" altLang="zh-TW" dirty="0" err="1"/>
              <a:t>do_sample</a:t>
            </a:r>
            <a:r>
              <a:rPr lang="en-US" altLang="zh-TW" dirty="0"/>
              <a:t>=True instead</a:t>
            </a:r>
          </a:p>
          <a:p>
            <a:endParaRPr lang="en-US" altLang="zh-TW" dirty="0"/>
          </a:p>
          <a:p>
            <a:r>
              <a:rPr lang="en-US" altLang="zh-TW" dirty="0"/>
              <a:t>If you use </a:t>
            </a:r>
            <a:r>
              <a:rPr lang="en-US" altLang="zh-TW" dirty="0" err="1"/>
              <a:t>num_beams</a:t>
            </a:r>
            <a:r>
              <a:rPr lang="en-US" altLang="zh-TW" dirty="0"/>
              <a:t> &gt; 1, make sure: </a:t>
            </a:r>
            <a:r>
              <a:rPr lang="en-US" altLang="zh-TW" dirty="0" err="1"/>
              <a:t>do_sample</a:t>
            </a:r>
            <a:r>
              <a:rPr lang="en-US" altLang="zh-TW" dirty="0"/>
              <a:t> = False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Otherwise the sampling randomness conflicts with beam search logic.</a:t>
            </a:r>
          </a:p>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65</a:t>
            </a:fld>
            <a:endParaRPr lang="zh-TW" altLang="en-US"/>
          </a:p>
        </p:txBody>
      </p:sp>
    </p:spTree>
    <p:extLst>
      <p:ext uri="{BB962C8B-B14F-4D97-AF65-F5344CB8AC3E}">
        <p14:creationId xmlns:p14="http://schemas.microsoft.com/office/powerpoint/2010/main" val="52169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67</a:t>
            </a:fld>
            <a:endParaRPr lang="zh-TW" altLang="en-US"/>
          </a:p>
        </p:txBody>
      </p:sp>
    </p:spTree>
    <p:extLst>
      <p:ext uri="{BB962C8B-B14F-4D97-AF65-F5344CB8AC3E}">
        <p14:creationId xmlns:p14="http://schemas.microsoft.com/office/powerpoint/2010/main" val="183672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68</a:t>
            </a:fld>
            <a:endParaRPr lang="zh-TW" altLang="en-US"/>
          </a:p>
        </p:txBody>
      </p:sp>
    </p:spTree>
    <p:extLst>
      <p:ext uri="{BB962C8B-B14F-4D97-AF65-F5344CB8AC3E}">
        <p14:creationId xmlns:p14="http://schemas.microsoft.com/office/powerpoint/2010/main" val="388061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Benefits of locally hosting </a:t>
            </a:r>
            <a:r>
              <a:rPr lang="en-US" altLang="zh-TW" dirty="0" err="1"/>
              <a:t>llms</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69</a:t>
            </a:fld>
            <a:endParaRPr lang="zh-TW" altLang="en-US"/>
          </a:p>
        </p:txBody>
      </p:sp>
    </p:spTree>
    <p:extLst>
      <p:ext uri="{BB962C8B-B14F-4D97-AF65-F5344CB8AC3E}">
        <p14:creationId xmlns:p14="http://schemas.microsoft.com/office/powerpoint/2010/main" val="386269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84</a:t>
            </a:fld>
            <a:endParaRPr lang="zh-TW" altLang="en-US"/>
          </a:p>
        </p:txBody>
      </p:sp>
    </p:spTree>
    <p:extLst>
      <p:ext uri="{BB962C8B-B14F-4D97-AF65-F5344CB8AC3E}">
        <p14:creationId xmlns:p14="http://schemas.microsoft.com/office/powerpoint/2010/main" val="719987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89</a:t>
            </a:fld>
            <a:endParaRPr lang="zh-TW" altLang="en-US"/>
          </a:p>
        </p:txBody>
      </p:sp>
    </p:spTree>
    <p:extLst>
      <p:ext uri="{BB962C8B-B14F-4D97-AF65-F5344CB8AC3E}">
        <p14:creationId xmlns:p14="http://schemas.microsoft.com/office/powerpoint/2010/main" val="3217047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90</a:t>
            </a:fld>
            <a:endParaRPr lang="zh-TW" altLang="en-US"/>
          </a:p>
        </p:txBody>
      </p:sp>
    </p:spTree>
    <p:extLst>
      <p:ext uri="{BB962C8B-B14F-4D97-AF65-F5344CB8AC3E}">
        <p14:creationId xmlns:p14="http://schemas.microsoft.com/office/powerpoint/2010/main" val="69175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Beginner friendly course</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a:t>
            </a:fld>
            <a:endParaRPr lang="zh-TW" altLang="en-US"/>
          </a:p>
        </p:txBody>
      </p:sp>
    </p:spTree>
    <p:extLst>
      <p:ext uri="{BB962C8B-B14F-4D97-AF65-F5344CB8AC3E}">
        <p14:creationId xmlns:p14="http://schemas.microsoft.com/office/powerpoint/2010/main" val="3172646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95</a:t>
            </a:fld>
            <a:endParaRPr lang="zh-TW" altLang="en-US"/>
          </a:p>
        </p:txBody>
      </p:sp>
    </p:spTree>
    <p:extLst>
      <p:ext uri="{BB962C8B-B14F-4D97-AF65-F5344CB8AC3E}">
        <p14:creationId xmlns:p14="http://schemas.microsoft.com/office/powerpoint/2010/main" val="104252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5</a:t>
            </a:fld>
            <a:endParaRPr lang="zh-TW" altLang="en-US"/>
          </a:p>
        </p:txBody>
      </p:sp>
    </p:spTree>
    <p:extLst>
      <p:ext uri="{BB962C8B-B14F-4D97-AF65-F5344CB8AC3E}">
        <p14:creationId xmlns:p14="http://schemas.microsoft.com/office/powerpoint/2010/main" val="286552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a:t>
            </a:fld>
            <a:endParaRPr lang="zh-TW" altLang="en-US"/>
          </a:p>
        </p:txBody>
      </p:sp>
    </p:spTree>
    <p:extLst>
      <p:ext uri="{BB962C8B-B14F-4D97-AF65-F5344CB8AC3E}">
        <p14:creationId xmlns:p14="http://schemas.microsoft.com/office/powerpoint/2010/main" val="423578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do anything you want if you fine tune the model</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8</a:t>
            </a:fld>
            <a:endParaRPr lang="zh-TW" altLang="en-US"/>
          </a:p>
        </p:txBody>
      </p:sp>
    </p:spTree>
    <p:extLst>
      <p:ext uri="{BB962C8B-B14F-4D97-AF65-F5344CB8AC3E}">
        <p14:creationId xmlns:p14="http://schemas.microsoft.com/office/powerpoint/2010/main" val="365367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Tokenizer set during training; if you use a tokenizer for one model on a different model, the output will break</a:t>
            </a:r>
          </a:p>
        </p:txBody>
      </p:sp>
      <p:sp>
        <p:nvSpPr>
          <p:cNvPr id="4" name="Slide Number Placeholder 3"/>
          <p:cNvSpPr>
            <a:spLocks noGrp="1"/>
          </p:cNvSpPr>
          <p:nvPr>
            <p:ph type="sldNum" sz="quarter" idx="5"/>
          </p:nvPr>
        </p:nvSpPr>
        <p:spPr/>
        <p:txBody>
          <a:bodyPr/>
          <a:lstStyle/>
          <a:p>
            <a:fld id="{89140EA3-97AA-4C4D-B124-24E1FF345ED1}" type="slidenum">
              <a:rPr lang="zh-TW" altLang="en-US" smtClean="0"/>
              <a:t>13</a:t>
            </a:fld>
            <a:endParaRPr lang="zh-TW" altLang="en-US"/>
          </a:p>
        </p:txBody>
      </p:sp>
    </p:spTree>
    <p:extLst>
      <p:ext uri="{BB962C8B-B14F-4D97-AF65-F5344CB8AC3E}">
        <p14:creationId xmlns:p14="http://schemas.microsoft.com/office/powerpoint/2010/main" val="346669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15</a:t>
            </a:fld>
            <a:endParaRPr lang="zh-TW" altLang="en-US"/>
          </a:p>
        </p:txBody>
      </p:sp>
    </p:spTree>
    <p:extLst>
      <p:ext uri="{BB962C8B-B14F-4D97-AF65-F5344CB8AC3E}">
        <p14:creationId xmlns:p14="http://schemas.microsoft.com/office/powerpoint/2010/main" val="1664633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10"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6" name="Rectangle 21"/>
          <p:cNvSpPr>
            <a:spLocks noGrp="1" noChangeArrowheads="1"/>
          </p:cNvSpPr>
          <p:nvPr>
            <p:ph type="ctrTitle" hasCustomPrompt="1"/>
          </p:nvPr>
        </p:nvSpPr>
        <p:spPr>
          <a:xfrm>
            <a:off x="789982" y="2584703"/>
            <a:ext cx="6596065" cy="1219201"/>
          </a:xfrm>
        </p:spPr>
        <p:txBody>
          <a:bodyPr anchor="t" anchorCtr="0"/>
          <a:lstStyle>
            <a:lvl1pPr>
              <a:defRPr sz="4400" b="1">
                <a:solidFill>
                  <a:schemeClr val="tx1">
                    <a:lumMod val="75000"/>
                    <a:lumOff val="25000"/>
                  </a:schemeClr>
                </a:solidFill>
              </a:defRPr>
            </a:lvl1pPr>
          </a:lstStyle>
          <a:p>
            <a:r>
              <a:rPr lang="en-US" altLang="zh-TW" dirty="0"/>
              <a:t>Presentation Title</a:t>
            </a:r>
            <a:endParaRPr lang="zh-TW" altLang="en-US" dirty="0"/>
          </a:p>
        </p:txBody>
      </p:sp>
      <p:sp>
        <p:nvSpPr>
          <p:cNvPr id="17" name="Rectangle 22"/>
          <p:cNvSpPr>
            <a:spLocks noGrp="1" noChangeArrowheads="1"/>
          </p:cNvSpPr>
          <p:nvPr>
            <p:ph type="subTitle" idx="1" hasCustomPrompt="1"/>
          </p:nvPr>
        </p:nvSpPr>
        <p:spPr>
          <a:xfrm>
            <a:off x="816110" y="5059680"/>
            <a:ext cx="6770872" cy="755904"/>
          </a:xfrm>
          <a:prstGeom prst="rect">
            <a:avLst/>
          </a:prstGeom>
        </p:spPr>
        <p:txBody>
          <a:bodyPr anchor="b" anchorCtr="0"/>
          <a:lstStyle>
            <a:lvl1pPr marL="0" indent="0" eaLnBrk="1" hangingPunct="1">
              <a:lnSpc>
                <a:spcPct val="80000"/>
              </a:lnSpc>
              <a:spcBef>
                <a:spcPct val="0"/>
              </a:spcBef>
              <a:buFontTx/>
              <a:buNone/>
              <a:defRPr sz="2000">
                <a:solidFill>
                  <a:schemeClr val="tx1"/>
                </a:solidFill>
                <a:latin typeface="+mj-lt"/>
                <a:ea typeface="+mn-ea"/>
              </a:defRPr>
            </a:lvl1pPr>
          </a:lstStyle>
          <a:p>
            <a:pPr eaLnBrk="1" hangingPunct="1">
              <a:lnSpc>
                <a:spcPct val="80000"/>
              </a:lnSpc>
              <a:spcBef>
                <a:spcPct val="0"/>
              </a:spcBef>
              <a:buFontTx/>
              <a:buNone/>
            </a:pPr>
            <a:r>
              <a:rPr lang="en-US" altLang="zh-TW" sz="2000" dirty="0"/>
              <a:t>Presentation Dept., Presenter Name, Title</a:t>
            </a:r>
          </a:p>
        </p:txBody>
      </p:sp>
      <p:sp>
        <p:nvSpPr>
          <p:cNvPr id="18" name="投影片編號版面配置區 3"/>
          <p:cNvSpPr>
            <a:spLocks noGrp="1"/>
          </p:cNvSpPr>
          <p:nvPr>
            <p:ph type="sldNum" sz="quarter" idx="11"/>
          </p:nvPr>
        </p:nvSpPr>
        <p:spPr>
          <a:xfrm>
            <a:off x="11610916" y="6619875"/>
            <a:ext cx="571500" cy="238125"/>
          </a:xfrm>
        </p:spPr>
        <p:txBody>
          <a:bodyPr/>
          <a:lstStyle/>
          <a:p>
            <a:pPr>
              <a:defRPr/>
            </a:pPr>
            <a:fld id="{1A71FFAD-F905-4792-971B-681FA4F61CA8}" type="slidenum">
              <a:rPr lang="en-US" altLang="zh-TW" smtClean="0"/>
              <a:pPr>
                <a:defRPr/>
              </a:pPr>
              <a:t>‹#›</a:t>
            </a:fld>
            <a:endParaRPr lang="en-US" altLang="zh-TW"/>
          </a:p>
        </p:txBody>
      </p:sp>
      <p:sp>
        <p:nvSpPr>
          <p:cNvPr id="19" name="文字版面配置區 8"/>
          <p:cNvSpPr>
            <a:spLocks noGrp="1"/>
          </p:cNvSpPr>
          <p:nvPr>
            <p:ph type="body" sz="quarter" idx="12" hasCustomPrompt="1"/>
          </p:nvPr>
        </p:nvSpPr>
        <p:spPr>
          <a:xfrm>
            <a:off x="816109" y="5902262"/>
            <a:ext cx="2788603" cy="432303"/>
          </a:xfrm>
          <a:prstGeom prst="rect">
            <a:avLst/>
          </a:prstGeom>
        </p:spPr>
        <p:txBody>
          <a:bodyPr/>
          <a:lstStyle>
            <a:lvl1pPr marL="0" indent="0">
              <a:buNone/>
              <a:defRPr sz="1600"/>
            </a:lvl1pPr>
          </a:lstStyle>
          <a:p>
            <a:pPr lvl="0"/>
            <a:r>
              <a:rPr lang="en-US" altLang="zh-TW" dirty="0"/>
              <a:t>Presentation Date</a:t>
            </a:r>
            <a:endParaRPr lang="zh-TW" altLang="en-US" dirty="0"/>
          </a:p>
        </p:txBody>
      </p:sp>
      <p:pic>
        <p:nvPicPr>
          <p:cNvPr id="11" name="圖片 10"/>
          <p:cNvPicPr>
            <a:picLocks noChangeAspect="1"/>
          </p:cNvPicPr>
          <p:nvPr userDrawn="1"/>
        </p:nvPicPr>
        <p:blipFill>
          <a:blip r:embed="rId2"/>
          <a:stretch>
            <a:fillRect/>
          </a:stretch>
        </p:blipFill>
        <p:spPr>
          <a:xfrm>
            <a:off x="784225" y="352075"/>
            <a:ext cx="1917786" cy="611192"/>
          </a:xfrm>
          <a:prstGeom prst="rect">
            <a:avLst/>
          </a:prstGeom>
        </p:spPr>
      </p:pic>
      <p:sp>
        <p:nvSpPr>
          <p:cNvPr id="12"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extLst>
      <p:ext uri="{BB962C8B-B14F-4D97-AF65-F5344CB8AC3E}">
        <p14:creationId xmlns:p14="http://schemas.microsoft.com/office/powerpoint/2010/main" val="220242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4"/>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42371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1" y="273050"/>
            <a:ext cx="4011084" cy="1162050"/>
          </a:xfrm>
        </p:spPr>
        <p:txBody>
          <a:bodyPr anchor="b"/>
          <a:lstStyle>
            <a:lvl1pPr algn="l">
              <a:defRPr sz="2000" b="1"/>
            </a:lvl1pPr>
          </a:lstStyle>
          <a:p>
            <a:r>
              <a:rPr lang="en-US" altLang="zh-TW" dirty="0"/>
              <a:t>Heading Level One</a:t>
            </a:r>
            <a:endParaRPr lang="zh-TW" altLang="en-US" dirty="0"/>
          </a:p>
        </p:txBody>
      </p:sp>
      <p:sp>
        <p:nvSpPr>
          <p:cNvPr id="4" name="文字版面配置區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1" hasCustomPrompt="1"/>
          </p:nvPr>
        </p:nvSpPr>
        <p:spPr>
          <a:xfrm>
            <a:off x="4766733" y="273050"/>
            <a:ext cx="6840248" cy="5853114"/>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03933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2389717" y="4800600"/>
            <a:ext cx="7315200" cy="566738"/>
          </a:xfrm>
        </p:spPr>
        <p:txBody>
          <a:bodyPr anchor="b"/>
          <a:lstStyle>
            <a:lvl1pPr algn="l">
              <a:defRPr sz="2000" b="1"/>
            </a:lvl1pPr>
          </a:lstStyle>
          <a:p>
            <a:r>
              <a:rPr lang="en-US" altLang="zh-TW" dirty="0"/>
              <a:t>Heading Level One</a:t>
            </a:r>
            <a:endParaRPr lang="zh-TW" altLang="en-US" dirty="0"/>
          </a:p>
        </p:txBody>
      </p:sp>
      <p:sp>
        <p:nvSpPr>
          <p:cNvPr id="3" name="圖片版面配置區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a:t>Photo</a:t>
            </a:r>
            <a:endParaRPr lang="zh-TW" altLang="en-US" noProof="0" dirty="0"/>
          </a:p>
        </p:txBody>
      </p:sp>
      <p:sp>
        <p:nvSpPr>
          <p:cNvPr id="4" name="文字版面配置區 3"/>
          <p:cNvSpPr>
            <a:spLocks noGrp="1"/>
          </p:cNvSpPr>
          <p:nvPr>
            <p:ph type="body" sz="half" idx="2" hasCustomPrompt="1"/>
          </p:nvPr>
        </p:nvSpPr>
        <p:spPr>
          <a:xfrm>
            <a:off x="2389717" y="5367338"/>
            <a:ext cx="7315200" cy="804862"/>
          </a:xfrm>
        </p:spPr>
        <p:txBody>
          <a:bodyPr/>
          <a:lstStyle>
            <a:lvl1pPr marL="0" indent="0">
              <a:buNone/>
              <a:defRPr sz="1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0983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直排文字版面配置區 2"/>
          <p:cNvSpPr>
            <a:spLocks noGrp="1"/>
          </p:cNvSpPr>
          <p:nvPr>
            <p:ph type="body" orient="vert" idx="1" hasCustomPrompt="1"/>
          </p:nvPr>
        </p:nvSpPr>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254992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hasCustomPrompt="1"/>
          </p:nvPr>
        </p:nvSpPr>
        <p:spPr>
          <a:xfrm>
            <a:off x="8972551" y="308224"/>
            <a:ext cx="2789767" cy="5889375"/>
          </a:xfrm>
        </p:spPr>
        <p:txBody>
          <a:bodyPr vert="eaVert"/>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直排文字版面配置區 2"/>
          <p:cNvSpPr>
            <a:spLocks noGrp="1"/>
          </p:cNvSpPr>
          <p:nvPr>
            <p:ph type="body" orient="vert" idx="1" hasCustomPrompt="1"/>
          </p:nvPr>
        </p:nvSpPr>
        <p:spPr>
          <a:xfrm>
            <a:off x="609601" y="308224"/>
            <a:ext cx="8165690" cy="5889377"/>
          </a:xfrm>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73682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54969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3" y="297951"/>
            <a:ext cx="10991099" cy="908548"/>
          </a:xfrm>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a:xfrm>
            <a:off x="609602" y="1439864"/>
            <a:ext cx="7900217"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8745794" y="1439863"/>
            <a:ext cx="2846439" cy="47577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Tree>
    <p:extLst>
      <p:ext uri="{BB962C8B-B14F-4D97-AF65-F5344CB8AC3E}">
        <p14:creationId xmlns:p14="http://schemas.microsoft.com/office/powerpoint/2010/main" val="26107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4" y="297951"/>
            <a:ext cx="11045924" cy="908548"/>
          </a:xfrm>
        </p:spPr>
        <p:txBody>
          <a:bodyPr/>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609601" y="4444409"/>
            <a:ext cx="11037456" cy="1753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
        <p:nvSpPr>
          <p:cNvPr id="6" name="內容版面配置區 2"/>
          <p:cNvSpPr>
            <a:spLocks noGrp="1"/>
          </p:cNvSpPr>
          <p:nvPr>
            <p:ph idx="1" hasCustomPrompt="1"/>
          </p:nvPr>
        </p:nvSpPr>
        <p:spPr>
          <a:xfrm>
            <a:off x="609602" y="1439865"/>
            <a:ext cx="11037455" cy="2822420"/>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408338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8" name="標題 1"/>
          <p:cNvSpPr>
            <a:spLocks noGrp="1"/>
          </p:cNvSpPr>
          <p:nvPr>
            <p:ph type="ctrTitle" hasCustomPrompt="1"/>
          </p:nvPr>
        </p:nvSpPr>
        <p:spPr>
          <a:xfrm>
            <a:off x="2174355" y="2564904"/>
            <a:ext cx="7772400" cy="1035546"/>
          </a:xfrm>
        </p:spPr>
        <p:txBody>
          <a:bodyPr anchor="t" anchorCtr="0">
            <a:noAutofit/>
          </a:bodyPr>
          <a:lstStyle>
            <a:lvl1pPr algn="ctr">
              <a:defRPr/>
            </a:lvl1pPr>
          </a:lstStyle>
          <a:p>
            <a:r>
              <a:rPr lang="en-US" altLang="zh-TW" dirty="0"/>
              <a:t>Heading Level One</a:t>
            </a:r>
            <a:endParaRPr lang="zh-TW" altLang="en-US" dirty="0"/>
          </a:p>
        </p:txBody>
      </p:sp>
      <p:sp>
        <p:nvSpPr>
          <p:cNvPr id="9" name="副標題 2"/>
          <p:cNvSpPr>
            <a:spLocks noGrp="1"/>
          </p:cNvSpPr>
          <p:nvPr>
            <p:ph type="subTitle" idx="1" hasCustomPrompt="1"/>
          </p:nvPr>
        </p:nvSpPr>
        <p:spPr>
          <a:xfrm>
            <a:off x="2860155"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a:t>Text Area</a:t>
            </a:r>
            <a:endParaRPr lang="zh-TW" altLang="en-US" dirty="0"/>
          </a:p>
        </p:txBody>
      </p:sp>
    </p:spTree>
    <p:extLst>
      <p:ext uri="{BB962C8B-B14F-4D97-AF65-F5344CB8AC3E}">
        <p14:creationId xmlns:p14="http://schemas.microsoft.com/office/powerpoint/2010/main" val="65802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區段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963084" y="4406901"/>
            <a:ext cx="10363200" cy="1362075"/>
          </a:xfrm>
        </p:spPr>
        <p:txBody>
          <a:bodyPr anchor="t"/>
          <a:lstStyle>
            <a:lvl1pPr algn="l">
              <a:defRPr sz="4000" b="1" cap="all"/>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963084" y="2906713"/>
            <a:ext cx="103632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dirty="0"/>
              <a:t>Text Area</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57323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 hasCustomPrompt="1"/>
          </p:nvPr>
        </p:nvSpPr>
        <p:spPr>
          <a:xfrm>
            <a:off x="609603"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1" name="內容版面配置區 2"/>
          <p:cNvSpPr>
            <a:spLocks noGrp="1"/>
          </p:cNvSpPr>
          <p:nvPr>
            <p:ph idx="11" hasCustomPrompt="1"/>
          </p:nvPr>
        </p:nvSpPr>
        <p:spPr>
          <a:xfrm>
            <a:off x="6337712"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35887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0" y="274638"/>
            <a:ext cx="10972800" cy="1143000"/>
          </a:xfrm>
        </p:spPr>
        <p:txBody>
          <a:bodyPr/>
          <a:lstStyle>
            <a:lvl1pPr>
              <a:defRPr/>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5" name="文字版面配置區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10" name="投影片編號版面配置區 9"/>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11" name="內容版面配置區 2"/>
          <p:cNvSpPr>
            <a:spLocks noGrp="1"/>
          </p:cNvSpPr>
          <p:nvPr>
            <p:ph idx="11" hasCustomPrompt="1"/>
          </p:nvPr>
        </p:nvSpPr>
        <p:spPr>
          <a:xfrm>
            <a:off x="609603" y="2174876"/>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3" name="內容版面配置區 2"/>
          <p:cNvSpPr>
            <a:spLocks noGrp="1"/>
          </p:cNvSpPr>
          <p:nvPr>
            <p:ph idx="12" hasCustomPrompt="1"/>
          </p:nvPr>
        </p:nvSpPr>
        <p:spPr>
          <a:xfrm>
            <a:off x="6193368" y="2174875"/>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77350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6" name="投影片編號版面配置區 5"/>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51600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027" name="Rectangle 43"/>
          <p:cNvSpPr>
            <a:spLocks noGrp="1" noChangeArrowheads="1"/>
          </p:cNvSpPr>
          <p:nvPr>
            <p:ph type="title"/>
          </p:nvPr>
        </p:nvSpPr>
        <p:spPr bwMode="auto">
          <a:xfrm>
            <a:off x="601133" y="297951"/>
            <a:ext cx="11159067" cy="90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Heading Level One</a:t>
            </a:r>
            <a:endParaRPr lang="zh-TW" altLang="en-US" dirty="0"/>
          </a:p>
        </p:txBody>
      </p:sp>
      <p:sp>
        <p:nvSpPr>
          <p:cNvPr id="1028" name="Rectangle 44"/>
          <p:cNvSpPr>
            <a:spLocks noGrp="1" noChangeArrowheads="1"/>
          </p:cNvSpPr>
          <p:nvPr>
            <p:ph type="body" idx="1"/>
          </p:nvPr>
        </p:nvSpPr>
        <p:spPr bwMode="auto">
          <a:xfrm>
            <a:off x="609600" y="1439864"/>
            <a:ext cx="11152717"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29743" name="Rectangle 47"/>
          <p:cNvSpPr>
            <a:spLocks noGrp="1" noChangeArrowheads="1"/>
          </p:cNvSpPr>
          <p:nvPr>
            <p:ph type="sldNum" sz="quarter" idx="4"/>
          </p:nvPr>
        </p:nvSpPr>
        <p:spPr bwMode="auto">
          <a:xfrm>
            <a:off x="11430000" y="6619876"/>
            <a:ext cx="762000" cy="2381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fontAlgn="ctr" hangingPunct="1">
              <a:defRPr sz="1200">
                <a:solidFill>
                  <a:schemeClr val="bg1"/>
                </a:solidFill>
                <a:ea typeface="微軟正黑體" panose="020B0604030504040204" pitchFamily="34" charset="-120"/>
              </a:defRPr>
            </a:lvl1pPr>
          </a:lstStyle>
          <a:p>
            <a:pPr>
              <a:defRPr/>
            </a:pPr>
            <a:fld id="{CF627BE3-1269-44D5-A349-82FD5D94EBD8}" type="slidenum">
              <a:rPr lang="en-US" altLang="zh-TW"/>
              <a:pPr>
                <a:defRPr/>
              </a:pPr>
              <a:t>‹#›</a:t>
            </a:fld>
            <a:endParaRPr lang="en-US" altLang="zh-TW"/>
          </a:p>
        </p:txBody>
      </p:sp>
      <p:sp>
        <p:nvSpPr>
          <p:cNvPr id="1036" name="Text Box 52"/>
          <p:cNvSpPr txBox="1">
            <a:spLocks noChangeArrowheads="1"/>
          </p:cNvSpPr>
          <p:nvPr/>
        </p:nvSpPr>
        <p:spPr bwMode="auto">
          <a:xfrm>
            <a:off x="0" y="72009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a:solidFill>
                  <a:schemeClr val="tx1"/>
                </a:solidFill>
                <a:latin typeface="Arial" panose="020B0604020202020204" pitchFamily="34" charset="0"/>
                <a:ea typeface="新細明體" panose="02020500000000000000" pitchFamily="18" charset="-120"/>
              </a:defRPr>
            </a:lvl1pPr>
            <a:lvl2pPr marL="742950" indent="-285750" algn="ctr">
              <a:defRPr kumimoji="1">
                <a:solidFill>
                  <a:schemeClr val="tx1"/>
                </a:solidFill>
                <a:latin typeface="Arial" panose="020B0604020202020204" pitchFamily="34" charset="0"/>
                <a:ea typeface="新細明體" panose="02020500000000000000" pitchFamily="18" charset="-120"/>
              </a:defRPr>
            </a:lvl2pPr>
            <a:lvl3pPr marL="1143000" indent="-228600" algn="ctr">
              <a:defRPr kumimoji="1">
                <a:solidFill>
                  <a:schemeClr val="tx1"/>
                </a:solidFill>
                <a:latin typeface="Arial" panose="020B0604020202020204" pitchFamily="34" charset="0"/>
                <a:ea typeface="新細明體" panose="02020500000000000000" pitchFamily="18" charset="-120"/>
              </a:defRPr>
            </a:lvl3pPr>
            <a:lvl4pPr marL="1600200" indent="-228600" algn="ctr">
              <a:defRPr kumimoji="1">
                <a:solidFill>
                  <a:schemeClr val="tx1"/>
                </a:solidFill>
                <a:latin typeface="Arial" panose="020B0604020202020204" pitchFamily="34" charset="0"/>
                <a:ea typeface="新細明體" panose="02020500000000000000" pitchFamily="18" charset="-120"/>
              </a:defRPr>
            </a:lvl4pPr>
            <a:lvl5pPr marL="2057400" indent="-228600" algn="ctr">
              <a:defRPr kumimoji="1">
                <a:solidFill>
                  <a:schemeClr val="tx1"/>
                </a:solidFill>
                <a:latin typeface="Arial" panose="020B0604020202020204" pitchFamily="34"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l" eaLnBrk="1" hangingPunct="1">
              <a:spcBef>
                <a:spcPct val="50000"/>
              </a:spcBef>
              <a:defRPr/>
            </a:pPr>
            <a:r>
              <a:rPr lang="zh-TW" altLang="en-US" sz="2400">
                <a:ea typeface="微軟正黑體" panose="020B0604030504040204" pitchFamily="34" charset="-120"/>
              </a:rPr>
              <a:t>建議字型：中文微軟正黑體，英文</a:t>
            </a:r>
            <a:r>
              <a:rPr lang="en-US" altLang="zh-TW" sz="2400">
                <a:ea typeface="微軟正黑體" panose="020B0604030504040204" pitchFamily="34" charset="-120"/>
              </a:rPr>
              <a:t>Arial</a:t>
            </a:r>
          </a:p>
        </p:txBody>
      </p:sp>
      <p:pic>
        <p:nvPicPr>
          <p:cNvPr id="14" name="圖片 1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968037" y="6223795"/>
            <a:ext cx="923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889" r:id="rId1"/>
    <p:sldLayoutId id="2147483879" r:id="rId2"/>
    <p:sldLayoutId id="2147483891" r:id="rId3"/>
    <p:sldLayoutId id="2147483890" r:id="rId4"/>
    <p:sldLayoutId id="2147483880" r:id="rId5"/>
    <p:sldLayoutId id="2147483892"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hdr="0" ftr="0" dt="0"/>
  <p:txStyles>
    <p:titleStyle>
      <a:lvl1pPr algn="l" rtl="0" eaLnBrk="0" fontAlgn="base" hangingPunct="0">
        <a:spcBef>
          <a:spcPct val="0"/>
        </a:spcBef>
        <a:spcAft>
          <a:spcPct val="0"/>
        </a:spcAft>
        <a:defRPr kumimoji="1" sz="4000">
          <a:solidFill>
            <a:schemeClr val="tx1">
              <a:lumMod val="75000"/>
              <a:lumOff val="25000"/>
            </a:schemeClr>
          </a:solidFill>
          <a:latin typeface="+mj-lt"/>
          <a:ea typeface="+mj-ea"/>
          <a:cs typeface="+mj-cs"/>
        </a:defRPr>
      </a:lvl1pPr>
      <a:lvl2pPr algn="l" rtl="0" eaLnBrk="0" fontAlgn="base" hangingPunct="0">
        <a:spcBef>
          <a:spcPct val="0"/>
        </a:spcBef>
        <a:spcAft>
          <a:spcPct val="0"/>
        </a:spcAft>
        <a:defRPr kumimoji="1" sz="4600">
          <a:solidFill>
            <a:schemeClr val="tx2"/>
          </a:solidFill>
          <a:latin typeface="Arial" charset="0"/>
          <a:ea typeface="微軟正黑體" pitchFamily="34" charset="-120"/>
        </a:defRPr>
      </a:lvl2pPr>
      <a:lvl3pPr algn="l" rtl="0" eaLnBrk="0" fontAlgn="base" hangingPunct="0">
        <a:spcBef>
          <a:spcPct val="0"/>
        </a:spcBef>
        <a:spcAft>
          <a:spcPct val="0"/>
        </a:spcAft>
        <a:defRPr kumimoji="1" sz="4600">
          <a:solidFill>
            <a:schemeClr val="tx2"/>
          </a:solidFill>
          <a:latin typeface="Arial" charset="0"/>
          <a:ea typeface="微軟正黑體" pitchFamily="34" charset="-120"/>
        </a:defRPr>
      </a:lvl3pPr>
      <a:lvl4pPr algn="l" rtl="0" eaLnBrk="0" fontAlgn="base" hangingPunct="0">
        <a:spcBef>
          <a:spcPct val="0"/>
        </a:spcBef>
        <a:spcAft>
          <a:spcPct val="0"/>
        </a:spcAft>
        <a:defRPr kumimoji="1" sz="4600">
          <a:solidFill>
            <a:schemeClr val="tx2"/>
          </a:solidFill>
          <a:latin typeface="Arial" charset="0"/>
          <a:ea typeface="微軟正黑體" pitchFamily="34" charset="-120"/>
        </a:defRPr>
      </a:lvl4pPr>
      <a:lvl5pPr algn="l" rtl="0" eaLnBrk="0" fontAlgn="base" hangingPunct="0">
        <a:spcBef>
          <a:spcPct val="0"/>
        </a:spcBef>
        <a:spcAft>
          <a:spcPct val="0"/>
        </a:spcAft>
        <a:defRPr kumimoji="1" sz="4600">
          <a:solidFill>
            <a:schemeClr val="tx2"/>
          </a:solidFill>
          <a:latin typeface="Arial" charset="0"/>
          <a:ea typeface="微軟正黑體" pitchFamily="34" charset="-120"/>
        </a:defRPr>
      </a:lvl5pPr>
      <a:lvl6pPr marL="457200" algn="l" rtl="0" fontAlgn="base">
        <a:spcBef>
          <a:spcPct val="0"/>
        </a:spcBef>
        <a:spcAft>
          <a:spcPct val="0"/>
        </a:spcAft>
        <a:defRPr kumimoji="1" sz="4600">
          <a:solidFill>
            <a:schemeClr val="tx2"/>
          </a:solidFill>
          <a:latin typeface="Arial" charset="0"/>
          <a:ea typeface="微軟正黑體" pitchFamily="34" charset="-120"/>
        </a:defRPr>
      </a:lvl6pPr>
      <a:lvl7pPr marL="914400" algn="l" rtl="0" fontAlgn="base">
        <a:spcBef>
          <a:spcPct val="0"/>
        </a:spcBef>
        <a:spcAft>
          <a:spcPct val="0"/>
        </a:spcAft>
        <a:defRPr kumimoji="1" sz="4600">
          <a:solidFill>
            <a:schemeClr val="tx2"/>
          </a:solidFill>
          <a:latin typeface="Arial" charset="0"/>
          <a:ea typeface="微軟正黑體" pitchFamily="34" charset="-120"/>
        </a:defRPr>
      </a:lvl7pPr>
      <a:lvl8pPr marL="1371600" algn="l" rtl="0" fontAlgn="base">
        <a:spcBef>
          <a:spcPct val="0"/>
        </a:spcBef>
        <a:spcAft>
          <a:spcPct val="0"/>
        </a:spcAft>
        <a:defRPr kumimoji="1" sz="4600">
          <a:solidFill>
            <a:schemeClr val="tx2"/>
          </a:solidFill>
          <a:latin typeface="Arial" charset="0"/>
          <a:ea typeface="微軟正黑體" pitchFamily="34" charset="-120"/>
        </a:defRPr>
      </a:lvl8pPr>
      <a:lvl9pPr marL="1828800" algn="l" rtl="0" fontAlgn="base">
        <a:spcBef>
          <a:spcPct val="0"/>
        </a:spcBef>
        <a:spcAft>
          <a:spcPct val="0"/>
        </a:spcAft>
        <a:defRPr kumimoji="1" sz="4600">
          <a:solidFill>
            <a:schemeClr val="tx2"/>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nathansimple/intro-to-llm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nathansimple/intro-to-llm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jonathansimple/intro-to-llm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rocm.docs.amd.com/projects/install-on-windows/en/latest/reference/component-support.html" TargetMode="External"/><Relationship Id="rId5" Type="http://schemas.openxmlformats.org/officeDocument/2006/relationships/hyperlink" Target="https://rocm.docs.amd.com/projects/install-on-windows/en/latest/index.html#hip-install-quick" TargetMode="External"/><Relationship Id="rId4" Type="http://schemas.openxmlformats.org/officeDocument/2006/relationships/hyperlink" Target="https://rocm.docs.amd.com/projects/install-on-linux/en/latest/install/quick-start.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ocm.docs.amd.com/en/latest/compatibility/compatibility-matrix.html"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rocm.docs.amd.com/projects/install-on-linux/en/latest/reference/system-requirements.html"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rocm.docs.amd.com/projects/install-on-linux/en/latest/install/quick-start.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rocm.docs.amd.com/projects/install-on-linux/en/latest/install/quick-start.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rocm.docs.amd.com/projects/install-on-linux/en/latest/install/3rd-party/pytorch-install.html"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ryzenai.docs.amd.com/en/latest/inst.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amd/RyzenAI-SW/blob/main/example/llm/lemonade/hybrid/Llama_3_2_1B_Instruct.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localhost:11434/v1"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4000" dirty="0">
                <a:effectLst/>
                <a:latin typeface="Arial" panose="020B0604020202020204" pitchFamily="34" charset="0"/>
                <a:ea typeface="新細明體" panose="02020500000000000000" pitchFamily="18" charset="-120"/>
              </a:rPr>
              <a:t>Introduction to </a:t>
            </a:r>
            <a:r>
              <a:rPr lang="en-US" altLang="zh-TW" sz="4000" dirty="0"/>
              <a:t>LLM (Large Language Model) Applications on AMD Platforms</a:t>
            </a:r>
            <a:endParaRPr lang="zh-TW" altLang="en-US" sz="4000" dirty="0"/>
          </a:p>
        </p:txBody>
      </p:sp>
      <p:sp>
        <p:nvSpPr>
          <p:cNvPr id="3" name="副標題 2"/>
          <p:cNvSpPr>
            <a:spLocks noGrp="1"/>
          </p:cNvSpPr>
          <p:nvPr>
            <p:ph type="subTitle" idx="1"/>
          </p:nvPr>
        </p:nvSpPr>
        <p:spPr/>
        <p:txBody>
          <a:bodyPr/>
          <a:lstStyle/>
          <a:p>
            <a:r>
              <a:rPr lang="zh-TW" altLang="en-US" dirty="0"/>
              <a:t>黃彥勲</a:t>
            </a:r>
            <a:endParaRPr lang="en-US" altLang="zh-TW" dirty="0"/>
          </a:p>
          <a:p>
            <a:endParaRPr lang="en-US" altLang="zh-TW" dirty="0"/>
          </a:p>
          <a:p>
            <a:r>
              <a:rPr lang="en-US" altLang="zh-TW" dirty="0"/>
              <a:t>Sean Huang</a:t>
            </a:r>
            <a:endParaRPr lang="zh-TW" altLang="en-US" dirty="0"/>
          </a:p>
        </p:txBody>
      </p:sp>
    </p:spTree>
    <p:extLst>
      <p:ext uri="{BB962C8B-B14F-4D97-AF65-F5344CB8AC3E}">
        <p14:creationId xmlns:p14="http://schemas.microsoft.com/office/powerpoint/2010/main" val="3529789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dirty="0"/>
              <a:t>External API: does the application have official API support?</a:t>
            </a:r>
          </a:p>
          <a:p>
            <a:pPr>
              <a:buFont typeface="Wingdings" panose="05000000000000000000" pitchFamily="2" charset="2"/>
              <a:buChar char="ü"/>
            </a:pPr>
            <a:r>
              <a:rPr lang="en-US" altLang="zh-TW" sz="2400" dirty="0"/>
              <a:t>Yes</a:t>
            </a:r>
          </a:p>
          <a:p>
            <a:pPr marL="857250" lvl="1" indent="-457200">
              <a:buFont typeface="+mj-lt"/>
              <a:buAutoNum type="arabicPeriod"/>
            </a:pPr>
            <a:r>
              <a:rPr lang="en-US" altLang="zh-TW" sz="2000" dirty="0"/>
              <a:t>Then there’s no problem, just pick out the functions you need and determine what parameters to parse as inputs</a:t>
            </a:r>
          </a:p>
          <a:p>
            <a:pPr>
              <a:buFont typeface="Wingdings" panose="05000000000000000000" pitchFamily="2" charset="2"/>
              <a:buChar char="û"/>
            </a:pPr>
            <a:r>
              <a:rPr lang="en-US" altLang="zh-TW" sz="2400" dirty="0"/>
              <a:t>No</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Hack the application and write your own API</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Find alternative applications</a:t>
            </a:r>
            <a:endParaRPr lang="en-US" altLang="zh-TW" sz="2400" dirty="0"/>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10</a:t>
            </a:fld>
            <a:endParaRPr lang="en-US" altLang="zh-TW"/>
          </a:p>
        </p:txBody>
      </p:sp>
    </p:spTree>
    <p:extLst>
      <p:ext uri="{BB962C8B-B14F-4D97-AF65-F5344CB8AC3E}">
        <p14:creationId xmlns:p14="http://schemas.microsoft.com/office/powerpoint/2010/main" val="17727742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790E9-E634-47F5-B7F9-CF90133C59C9}"/>
              </a:ext>
            </a:extLst>
          </p:cNvPr>
          <p:cNvSpPr>
            <a:spLocks noGrp="1"/>
          </p:cNvSpPr>
          <p:nvPr>
            <p:ph type="title"/>
          </p:nvPr>
        </p:nvSpPr>
        <p:spPr/>
        <p:txBody>
          <a:bodyPr/>
          <a:lstStyle/>
          <a:p>
            <a:r>
              <a:rPr lang="en-US" altLang="zh-TW" sz="3200" dirty="0"/>
              <a:t>RAG Using </a:t>
            </a:r>
            <a:r>
              <a:rPr lang="en-US" altLang="zh-TW" sz="3200" dirty="0" err="1"/>
              <a:t>Ollama</a:t>
            </a:r>
            <a:r>
              <a:rPr lang="en-US" altLang="zh-TW" sz="3200" dirty="0"/>
              <a:t> and LM Studio (rag_query_ollama.py)</a:t>
            </a:r>
            <a:endParaRPr lang="zh-TW" altLang="en-US" sz="3200" dirty="0"/>
          </a:p>
        </p:txBody>
      </p:sp>
      <p:sp>
        <p:nvSpPr>
          <p:cNvPr id="4" name="投影片編號版面配置區 3">
            <a:extLst>
              <a:ext uri="{FF2B5EF4-FFF2-40B4-BE49-F238E27FC236}">
                <a16:creationId xmlns:a16="http://schemas.microsoft.com/office/drawing/2014/main" id="{3F768A0F-4C40-43D4-9B8E-F4DA3A669AA9}"/>
              </a:ext>
            </a:extLst>
          </p:cNvPr>
          <p:cNvSpPr>
            <a:spLocks noGrp="1"/>
          </p:cNvSpPr>
          <p:nvPr>
            <p:ph type="sldNum" sz="quarter" idx="10"/>
          </p:nvPr>
        </p:nvSpPr>
        <p:spPr/>
        <p:txBody>
          <a:bodyPr/>
          <a:lstStyle/>
          <a:p>
            <a:pPr>
              <a:defRPr/>
            </a:pPr>
            <a:fld id="{CF627BE3-1269-44D5-A349-82FD5D94EBD8}" type="slidenum">
              <a:rPr lang="en-US" altLang="zh-TW" smtClean="0"/>
              <a:pPr>
                <a:defRPr/>
              </a:pPr>
              <a:t>100</a:t>
            </a:fld>
            <a:endParaRPr lang="en-US" altLang="zh-TW"/>
          </a:p>
        </p:txBody>
      </p:sp>
      <p:pic>
        <p:nvPicPr>
          <p:cNvPr id="8" name="圖片 7">
            <a:extLst>
              <a:ext uri="{FF2B5EF4-FFF2-40B4-BE49-F238E27FC236}">
                <a16:creationId xmlns:a16="http://schemas.microsoft.com/office/drawing/2014/main" id="{32BF8D01-7CF9-44B4-876F-AD21C270A3DC}"/>
              </a:ext>
            </a:extLst>
          </p:cNvPr>
          <p:cNvPicPr>
            <a:picLocks noChangeAspect="1"/>
          </p:cNvPicPr>
          <p:nvPr/>
        </p:nvPicPr>
        <p:blipFill rotWithShape="1">
          <a:blip r:embed="rId2"/>
          <a:srcRect t="73219" r="42445" b="6193"/>
          <a:stretch/>
        </p:blipFill>
        <p:spPr>
          <a:xfrm>
            <a:off x="609600" y="1378184"/>
            <a:ext cx="11054827" cy="2040877"/>
          </a:xfrm>
          <a:prstGeom prst="rect">
            <a:avLst/>
          </a:prstGeom>
        </p:spPr>
      </p:pic>
    </p:spTree>
    <p:extLst>
      <p:ext uri="{BB962C8B-B14F-4D97-AF65-F5344CB8AC3E}">
        <p14:creationId xmlns:p14="http://schemas.microsoft.com/office/powerpoint/2010/main" val="3576010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D2C0F-62B8-405C-9D84-214A456616F1}"/>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AE04E54F-E58A-4657-A927-B7FBB0317547}"/>
              </a:ext>
            </a:extLst>
          </p:cNvPr>
          <p:cNvSpPr>
            <a:spLocks noGrp="1"/>
          </p:cNvSpPr>
          <p:nvPr>
            <p:ph idx="1"/>
          </p:nvPr>
        </p:nvSpPr>
        <p:spPr/>
        <p:txBody>
          <a:bodyPr/>
          <a:lstStyle/>
          <a:p>
            <a:r>
              <a:rPr lang="en-US" altLang="zh-TW" sz="2400" dirty="0"/>
              <a:t>In this course, we discussed how to:</a:t>
            </a:r>
          </a:p>
          <a:p>
            <a:pPr marL="857250" lvl="1" indent="-457200">
              <a:buFont typeface="+mj-lt"/>
              <a:buAutoNum type="arabicPeriod"/>
            </a:pPr>
            <a:r>
              <a:rPr lang="en-US" altLang="zh-TW" sz="2000" dirty="0"/>
              <a:t>Perform function calling using LLMs</a:t>
            </a:r>
          </a:p>
          <a:p>
            <a:pPr marL="857250" lvl="1" indent="-457200">
              <a:buFont typeface="+mj-lt"/>
              <a:buAutoNum type="arabicPeriod"/>
            </a:pPr>
            <a:r>
              <a:rPr lang="en-US" altLang="zh-TW" sz="2000" dirty="0"/>
              <a:t>Improve a LLM's factual accuracy without fine tuning using RAG</a:t>
            </a:r>
          </a:p>
          <a:p>
            <a:pPr marL="857250" lvl="1" indent="-457200">
              <a:buFont typeface="+mj-lt"/>
              <a:buAutoNum type="arabicPeriod"/>
            </a:pPr>
            <a:endParaRPr lang="en-US" altLang="zh-TW" sz="2000" dirty="0"/>
          </a:p>
          <a:p>
            <a:r>
              <a:rPr lang="en-US" altLang="zh-TW" sz="2400" dirty="0"/>
              <a:t>To do this, we covered: </a:t>
            </a:r>
          </a:p>
          <a:p>
            <a:pPr lvl="1"/>
            <a:r>
              <a:rPr lang="en-US" altLang="zh-TW" sz="2000" dirty="0"/>
              <a:t>What are LLMs, tokenizers, and function calling</a:t>
            </a:r>
          </a:p>
          <a:p>
            <a:pPr lvl="1"/>
            <a:r>
              <a:rPr lang="en-US" altLang="zh-TW" sz="2000" dirty="0"/>
              <a:t>How to craft prompts to maximize a LLM's potential</a:t>
            </a:r>
          </a:p>
          <a:p>
            <a:pPr lvl="1"/>
            <a:r>
              <a:rPr lang="en-US" altLang="zh-TW" sz="2000" dirty="0"/>
              <a:t>How to inference using a variety of platforms (transformers, </a:t>
            </a:r>
            <a:r>
              <a:rPr lang="en-US" altLang="zh-TW" sz="2000" dirty="0" err="1"/>
              <a:t>Ollama</a:t>
            </a:r>
            <a:r>
              <a:rPr lang="en-US" altLang="zh-TW" sz="2000" dirty="0"/>
              <a:t>, LM studio)</a:t>
            </a:r>
          </a:p>
          <a:p>
            <a:pPr lvl="1"/>
            <a:r>
              <a:rPr lang="en-US" altLang="zh-TW" sz="2000" dirty="0"/>
              <a:t>How to fine tune a LLM</a:t>
            </a:r>
          </a:p>
        </p:txBody>
      </p:sp>
      <p:sp>
        <p:nvSpPr>
          <p:cNvPr id="4" name="投影片編號版面配置區 3">
            <a:extLst>
              <a:ext uri="{FF2B5EF4-FFF2-40B4-BE49-F238E27FC236}">
                <a16:creationId xmlns:a16="http://schemas.microsoft.com/office/drawing/2014/main" id="{F730A827-81A2-4B07-8E1D-83A12B4EE4D3}"/>
              </a:ext>
            </a:extLst>
          </p:cNvPr>
          <p:cNvSpPr>
            <a:spLocks noGrp="1"/>
          </p:cNvSpPr>
          <p:nvPr>
            <p:ph type="sldNum" sz="quarter" idx="10"/>
          </p:nvPr>
        </p:nvSpPr>
        <p:spPr/>
        <p:txBody>
          <a:bodyPr/>
          <a:lstStyle/>
          <a:p>
            <a:pPr>
              <a:defRPr/>
            </a:pPr>
            <a:fld id="{CF627BE3-1269-44D5-A349-82FD5D94EBD8}" type="slidenum">
              <a:rPr lang="en-US" altLang="zh-TW" smtClean="0"/>
              <a:pPr>
                <a:defRPr/>
              </a:pPr>
              <a:t>101</a:t>
            </a:fld>
            <a:endParaRPr lang="en-US" altLang="zh-TW"/>
          </a:p>
        </p:txBody>
      </p:sp>
    </p:spTree>
    <p:extLst>
      <p:ext uri="{BB962C8B-B14F-4D97-AF65-F5344CB8AC3E}">
        <p14:creationId xmlns:p14="http://schemas.microsoft.com/office/powerpoint/2010/main" val="288691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Foundations of LLMs</a:t>
            </a:r>
            <a:endParaRPr lang="zh-TW" altLang="en-US" sz="5400" dirty="0"/>
          </a:p>
        </p:txBody>
      </p:sp>
    </p:spTree>
    <p:extLst>
      <p:ext uri="{BB962C8B-B14F-4D97-AF65-F5344CB8AC3E}">
        <p14:creationId xmlns:p14="http://schemas.microsoft.com/office/powerpoint/2010/main" val="177840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Comparison With CNN</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dirty="0"/>
              <a:t>CNN steps: convert image to matrix → inference → f(output) </a:t>
            </a:r>
          </a:p>
          <a:p>
            <a:pPr lvl="1"/>
            <a:r>
              <a:rPr lang="en-US" altLang="zh-TW" sz="1600" dirty="0"/>
              <a:t>Function f can be argmax for classification, for example</a:t>
            </a:r>
          </a:p>
          <a:p>
            <a:endParaRPr lang="en-US" altLang="zh-TW" sz="2000" dirty="0"/>
          </a:p>
          <a:p>
            <a:endParaRPr lang="en-US" altLang="zh-TW" sz="2000" dirty="0"/>
          </a:p>
          <a:p>
            <a:endParaRPr lang="en-US" altLang="zh-TW" sz="1600" dirty="0"/>
          </a:p>
          <a:p>
            <a:endParaRPr lang="en-US" altLang="zh-TW" sz="2000" dirty="0"/>
          </a:p>
          <a:p>
            <a:endParaRPr lang="en-US" altLang="zh-TW" sz="2000" dirty="0"/>
          </a:p>
          <a:p>
            <a:endParaRPr lang="en-US" altLang="zh-TW" sz="2000" dirty="0"/>
          </a:p>
          <a:p>
            <a:r>
              <a:rPr lang="en-US" altLang="zh-TW" sz="2000" dirty="0"/>
              <a:t>LLM steps: tokenize (string to token) → inference (generate) → decode (token to string)</a:t>
            </a:r>
          </a:p>
          <a:p>
            <a:pPr lvl="1"/>
            <a:r>
              <a:rPr lang="en-US" altLang="zh-TW" sz="1800" b="1" dirty="0"/>
              <a:t>Tokenization example:</a:t>
            </a:r>
          </a:p>
          <a:p>
            <a:pPr marL="57150" indent="0" algn="ctr">
              <a:buNone/>
            </a:pPr>
            <a:r>
              <a:rPr lang="en-US" altLang="zh-TW" sz="1600" dirty="0"/>
              <a:t>"</a:t>
            </a:r>
            <a:r>
              <a:rPr lang="en-US" altLang="zh-TW" sz="1600" dirty="0" err="1"/>
              <a:t>ChatGPT</a:t>
            </a:r>
            <a:r>
              <a:rPr lang="en-US" altLang="zh-TW" sz="1600" dirty="0"/>
              <a:t> is amazing!" → ['Chat', 'G', 'PT', ' is', ' amazing', '!’] → [12345, 678, 91011, 314, 56789, 42]</a:t>
            </a:r>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12</a:t>
            </a:fld>
            <a:endParaRPr lang="en-US" altLang="zh-TW"/>
          </a:p>
        </p:txBody>
      </p:sp>
      <p:sp>
        <p:nvSpPr>
          <p:cNvPr id="5" name="Rectangle 4">
            <a:extLst>
              <a:ext uri="{FF2B5EF4-FFF2-40B4-BE49-F238E27FC236}">
                <a16:creationId xmlns:a16="http://schemas.microsoft.com/office/drawing/2014/main" id="{9E23E5D0-68C9-28FB-9FF4-CDF0090ED226}"/>
              </a:ext>
            </a:extLst>
          </p:cNvPr>
          <p:cNvSpPr/>
          <p:nvPr/>
        </p:nvSpPr>
        <p:spPr bwMode="auto">
          <a:xfrm>
            <a:off x="6406839" y="2455607"/>
            <a:ext cx="1138576" cy="11385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CNN</a:t>
            </a:r>
          </a:p>
        </p:txBody>
      </p:sp>
      <p:pic>
        <p:nvPicPr>
          <p:cNvPr id="1026" name="Picture 2" descr="Free Images : nature, puppy, pet, nose, golden retriever, snout ...">
            <a:extLst>
              <a:ext uri="{FF2B5EF4-FFF2-40B4-BE49-F238E27FC236}">
                <a16:creationId xmlns:a16="http://schemas.microsoft.com/office/drawing/2014/main" id="{67686D0D-8857-3D7B-32BD-7AE8F7E1C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49" y="2359742"/>
            <a:ext cx="2009512" cy="13269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D42A70-0782-47C6-BBEE-FC142D364C2D}"/>
                  </a:ext>
                </a:extLst>
              </p:cNvPr>
              <p:cNvSpPr txBox="1"/>
              <p:nvPr/>
            </p:nvSpPr>
            <p:spPr>
              <a:xfrm>
                <a:off x="3721511" y="24733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7" name="TextBox 6">
                <a:extLst>
                  <a:ext uri="{FF2B5EF4-FFF2-40B4-BE49-F238E27FC236}">
                    <a16:creationId xmlns:a16="http://schemas.microsoft.com/office/drawing/2014/main" id="{95D42A70-0782-47C6-BBEE-FC142D364C2D}"/>
                  </a:ext>
                </a:extLst>
              </p:cNvPr>
              <p:cNvSpPr txBox="1">
                <a:spLocks noRot="1" noChangeAspect="1" noMove="1" noResize="1" noEditPoints="1" noAdjustHandles="1" noChangeArrowheads="1" noChangeShapeType="1" noTextEdit="1"/>
              </p:cNvSpPr>
              <p:nvPr/>
            </p:nvSpPr>
            <p:spPr>
              <a:xfrm>
                <a:off x="3721511" y="24733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D36FEA-3D21-A73B-8ABD-651950C35A0A}"/>
                  </a:ext>
                </a:extLst>
              </p:cNvPr>
              <p:cNvSpPr txBox="1"/>
              <p:nvPr/>
            </p:nvSpPr>
            <p:spPr>
              <a:xfrm>
                <a:off x="3873911" y="26257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1" name="TextBox 10">
                <a:extLst>
                  <a:ext uri="{FF2B5EF4-FFF2-40B4-BE49-F238E27FC236}">
                    <a16:creationId xmlns:a16="http://schemas.microsoft.com/office/drawing/2014/main" id="{19D36FEA-3D21-A73B-8ABD-651950C35A0A}"/>
                  </a:ext>
                </a:extLst>
              </p:cNvPr>
              <p:cNvSpPr txBox="1">
                <a:spLocks noRot="1" noChangeAspect="1" noMove="1" noResize="1" noEditPoints="1" noAdjustHandles="1" noChangeArrowheads="1" noChangeShapeType="1" noTextEdit="1"/>
              </p:cNvSpPr>
              <p:nvPr/>
            </p:nvSpPr>
            <p:spPr>
              <a:xfrm>
                <a:off x="3873911" y="26257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58FA88-D50A-2CA7-AC03-EE874AC02D9B}"/>
                  </a:ext>
                </a:extLst>
              </p:cNvPr>
              <p:cNvSpPr txBox="1"/>
              <p:nvPr/>
            </p:nvSpPr>
            <p:spPr>
              <a:xfrm>
                <a:off x="4026311" y="27781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2" name="TextBox 11">
                <a:extLst>
                  <a:ext uri="{FF2B5EF4-FFF2-40B4-BE49-F238E27FC236}">
                    <a16:creationId xmlns:a16="http://schemas.microsoft.com/office/drawing/2014/main" id="{A458FA88-D50A-2CA7-AC03-EE874AC02D9B}"/>
                  </a:ext>
                </a:extLst>
              </p:cNvPr>
              <p:cNvSpPr txBox="1">
                <a:spLocks noRot="1" noChangeAspect="1" noMove="1" noResize="1" noEditPoints="1" noAdjustHandles="1" noChangeArrowheads="1" noChangeShapeType="1" noTextEdit="1"/>
              </p:cNvSpPr>
              <p:nvPr/>
            </p:nvSpPr>
            <p:spPr>
              <a:xfrm>
                <a:off x="4026311" y="27781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476D16-16DB-E158-4C77-3CC0104A3FBC}"/>
                  </a:ext>
                </a:extLst>
              </p:cNvPr>
              <p:cNvSpPr txBox="1"/>
              <p:nvPr/>
            </p:nvSpPr>
            <p:spPr>
              <a:xfrm>
                <a:off x="8517194" y="2770911"/>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0</m:t>
                                </m:r>
                              </m:e>
                            </m:mr>
                          </m:m>
                        </m:e>
                      </m:d>
                    </m:oMath>
                  </m:oMathPara>
                </a14:m>
                <a:endParaRPr lang="en-US" dirty="0"/>
              </a:p>
            </p:txBody>
          </p:sp>
        </mc:Choice>
        <mc:Fallback xmlns="">
          <p:sp>
            <p:nvSpPr>
              <p:cNvPr id="13" name="TextBox 12">
                <a:extLst>
                  <a:ext uri="{FF2B5EF4-FFF2-40B4-BE49-F238E27FC236}">
                    <a16:creationId xmlns:a16="http://schemas.microsoft.com/office/drawing/2014/main" id="{27476D16-16DB-E158-4C77-3CC0104A3FBC}"/>
                  </a:ext>
                </a:extLst>
              </p:cNvPr>
              <p:cNvSpPr txBox="1">
                <a:spLocks noRot="1" noChangeAspect="1" noMove="1" noResize="1" noEditPoints="1" noAdjustHandles="1" noChangeArrowheads="1" noChangeShapeType="1" noTextEdit="1"/>
              </p:cNvSpPr>
              <p:nvPr/>
            </p:nvSpPr>
            <p:spPr>
              <a:xfrm>
                <a:off x="8517194" y="2770911"/>
                <a:ext cx="1255578" cy="369332"/>
              </a:xfrm>
              <a:prstGeom prst="rect">
                <a:avLst/>
              </a:prstGeom>
              <a:blipFill>
                <a:blip r:embed="rId4"/>
                <a:stretch>
                  <a:fillRect/>
                </a:stretch>
              </a:blipFill>
              <a:ln>
                <a:no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57006C2-CADA-B3BE-F508-17E84D01E037}"/>
              </a:ext>
            </a:extLst>
          </p:cNvPr>
          <p:cNvCxnSpPr/>
          <p:nvPr/>
        </p:nvCxnSpPr>
        <p:spPr bwMode="auto">
          <a:xfrm>
            <a:off x="2955577"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2F49A527-BF0E-6A0E-4C0D-EE71F0F83276}"/>
              </a:ext>
            </a:extLst>
          </p:cNvPr>
          <p:cNvCxnSpPr/>
          <p:nvPr/>
        </p:nvCxnSpPr>
        <p:spPr bwMode="auto">
          <a:xfrm>
            <a:off x="5563092"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6945D407-4441-EBAF-8A1E-2653EC8A1F6C}"/>
              </a:ext>
            </a:extLst>
          </p:cNvPr>
          <p:cNvCxnSpPr/>
          <p:nvPr/>
        </p:nvCxnSpPr>
        <p:spPr bwMode="auto">
          <a:xfrm>
            <a:off x="7793049"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D585A7D0-3D2D-27F6-F730-51597D6D5375}"/>
              </a:ext>
            </a:extLst>
          </p:cNvPr>
          <p:cNvSpPr txBox="1"/>
          <p:nvPr/>
        </p:nvSpPr>
        <p:spPr>
          <a:xfrm>
            <a:off x="5342958" y="2473305"/>
            <a:ext cx="1028486" cy="369332"/>
          </a:xfrm>
          <a:prstGeom prst="rect">
            <a:avLst/>
          </a:prstGeom>
          <a:noFill/>
        </p:spPr>
        <p:txBody>
          <a:bodyPr wrap="square" rtlCol="0">
            <a:spAutoFit/>
          </a:bodyPr>
          <a:lstStyle/>
          <a:p>
            <a:pPr algn="ctr"/>
            <a:r>
              <a:rPr lang="en-US" dirty="0" err="1"/>
              <a:t>matmul</a:t>
            </a:r>
            <a:endParaRPr lang="en-US" dirty="0"/>
          </a:p>
        </p:txBody>
      </p:sp>
      <p:sp>
        <p:nvSpPr>
          <p:cNvPr id="15" name="TextBox 14">
            <a:extLst>
              <a:ext uri="{FF2B5EF4-FFF2-40B4-BE49-F238E27FC236}">
                <a16:creationId xmlns:a16="http://schemas.microsoft.com/office/drawing/2014/main" id="{B59FA7A6-45FC-84D1-E940-73429E042451}"/>
              </a:ext>
            </a:extLst>
          </p:cNvPr>
          <p:cNvSpPr txBox="1"/>
          <p:nvPr/>
        </p:nvSpPr>
        <p:spPr>
          <a:xfrm>
            <a:off x="429683" y="5772082"/>
            <a:ext cx="1893692" cy="369332"/>
          </a:xfrm>
          <a:prstGeom prst="rect">
            <a:avLst/>
          </a:prstGeom>
          <a:noFill/>
        </p:spPr>
        <p:txBody>
          <a:bodyPr wrap="square" rtlCol="0">
            <a:spAutoFit/>
          </a:bodyPr>
          <a:lstStyle/>
          <a:p>
            <a:r>
              <a:rPr lang="en-US" dirty="0"/>
              <a:t>“How are you?”</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DEEDA3-4907-70D9-2F85-FA14FDCBFC8A}"/>
                  </a:ext>
                </a:extLst>
              </p:cNvPr>
              <p:cNvSpPr txBox="1"/>
              <p:nvPr/>
            </p:nvSpPr>
            <p:spPr>
              <a:xfrm>
                <a:off x="3141899" y="5760285"/>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6" name="TextBox 15">
                <a:extLst>
                  <a:ext uri="{FF2B5EF4-FFF2-40B4-BE49-F238E27FC236}">
                    <a16:creationId xmlns:a16="http://schemas.microsoft.com/office/drawing/2014/main" id="{35DEEDA3-4907-70D9-2F85-FA14FDCBFC8A}"/>
                  </a:ext>
                </a:extLst>
              </p:cNvPr>
              <p:cNvSpPr txBox="1">
                <a:spLocks noRot="1" noChangeAspect="1" noMove="1" noResize="1" noEditPoints="1" noAdjustHandles="1" noChangeArrowheads="1" noChangeShapeType="1" noTextEdit="1"/>
              </p:cNvSpPr>
              <p:nvPr/>
            </p:nvSpPr>
            <p:spPr>
              <a:xfrm>
                <a:off x="3141899" y="5760285"/>
                <a:ext cx="1255578" cy="369332"/>
              </a:xfrm>
              <a:prstGeom prst="rect">
                <a:avLst/>
              </a:prstGeom>
              <a:blipFill>
                <a:blip r:embed="rId5"/>
                <a:stretch>
                  <a:fillRect r="-6796"/>
                </a:stretch>
              </a:blipFill>
              <a:ln>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14AFFD06-8E08-162A-FB47-059EE46883DD}"/>
              </a:ext>
            </a:extLst>
          </p:cNvPr>
          <p:cNvSpPr/>
          <p:nvPr/>
        </p:nvSpPr>
        <p:spPr bwMode="auto">
          <a:xfrm>
            <a:off x="5407503" y="5468700"/>
            <a:ext cx="1044677" cy="9622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LLM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2EEB62-E5CD-C717-AB23-AEF7BCB30085}"/>
                  </a:ext>
                </a:extLst>
              </p:cNvPr>
              <p:cNvSpPr txBox="1"/>
              <p:nvPr/>
            </p:nvSpPr>
            <p:spPr>
              <a:xfrm>
                <a:off x="7366455" y="5772082"/>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8</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8" name="TextBox 17">
                <a:extLst>
                  <a:ext uri="{FF2B5EF4-FFF2-40B4-BE49-F238E27FC236}">
                    <a16:creationId xmlns:a16="http://schemas.microsoft.com/office/drawing/2014/main" id="{952EEB62-E5CD-C717-AB23-AEF7BCB30085}"/>
                  </a:ext>
                </a:extLst>
              </p:cNvPr>
              <p:cNvSpPr txBox="1">
                <a:spLocks noRot="1" noChangeAspect="1" noMove="1" noResize="1" noEditPoints="1" noAdjustHandles="1" noChangeArrowheads="1" noChangeShapeType="1" noTextEdit="1"/>
              </p:cNvSpPr>
              <p:nvPr/>
            </p:nvSpPr>
            <p:spPr>
              <a:xfrm>
                <a:off x="7366455" y="5772082"/>
                <a:ext cx="1255578" cy="369332"/>
              </a:xfrm>
              <a:prstGeom prst="rect">
                <a:avLst/>
              </a:prstGeom>
              <a:blipFill>
                <a:blip r:embed="rId6"/>
                <a:stretch>
                  <a:fillRect r="-6796"/>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2EEFC98A-A28E-7D70-D896-49DA82ED53BF}"/>
              </a:ext>
            </a:extLst>
          </p:cNvPr>
          <p:cNvSpPr txBox="1"/>
          <p:nvPr/>
        </p:nvSpPr>
        <p:spPr>
          <a:xfrm>
            <a:off x="9536308" y="5772082"/>
            <a:ext cx="1893692" cy="369332"/>
          </a:xfrm>
          <a:prstGeom prst="rect">
            <a:avLst/>
          </a:prstGeom>
          <a:noFill/>
        </p:spPr>
        <p:txBody>
          <a:bodyPr wrap="square" rtlCol="0">
            <a:spAutoFit/>
          </a:bodyPr>
          <a:lstStyle/>
          <a:p>
            <a:r>
              <a:rPr lang="en-US" dirty="0"/>
              <a:t>“I’m doing great”</a:t>
            </a:r>
          </a:p>
        </p:txBody>
      </p:sp>
      <p:cxnSp>
        <p:nvCxnSpPr>
          <p:cNvPr id="20" name="Straight Arrow Connector 19">
            <a:extLst>
              <a:ext uri="{FF2B5EF4-FFF2-40B4-BE49-F238E27FC236}">
                <a16:creationId xmlns:a16="http://schemas.microsoft.com/office/drawing/2014/main" id="{E471CE0F-8BFD-62E1-38DC-825E38B47EC2}"/>
              </a:ext>
            </a:extLst>
          </p:cNvPr>
          <p:cNvCxnSpPr/>
          <p:nvPr/>
        </p:nvCxnSpPr>
        <p:spPr bwMode="auto">
          <a:xfrm>
            <a:off x="2363638"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B1FE9F61-CE20-D655-7152-66DB287534F0}"/>
              </a:ext>
            </a:extLst>
          </p:cNvPr>
          <p:cNvCxnSpPr/>
          <p:nvPr/>
        </p:nvCxnSpPr>
        <p:spPr bwMode="auto">
          <a:xfrm>
            <a:off x="468802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F3D13EB-2B1E-B164-417B-9C00F5A3F983}"/>
              </a:ext>
            </a:extLst>
          </p:cNvPr>
          <p:cNvCxnSpPr/>
          <p:nvPr/>
        </p:nvCxnSpPr>
        <p:spPr bwMode="auto">
          <a:xfrm>
            <a:off x="669970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4E0D23D-4739-340B-4B51-D02AE38740BB}"/>
              </a:ext>
            </a:extLst>
          </p:cNvPr>
          <p:cNvCxnSpPr/>
          <p:nvPr/>
        </p:nvCxnSpPr>
        <p:spPr bwMode="auto">
          <a:xfrm>
            <a:off x="8852966"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7125F248-3D4A-BF87-2973-08128DC10C7C}"/>
              </a:ext>
            </a:extLst>
          </p:cNvPr>
          <p:cNvSpPr txBox="1"/>
          <p:nvPr/>
        </p:nvSpPr>
        <p:spPr>
          <a:xfrm>
            <a:off x="4470100" y="5471433"/>
            <a:ext cx="1028486" cy="369332"/>
          </a:xfrm>
          <a:prstGeom prst="rect">
            <a:avLst/>
          </a:prstGeom>
          <a:noFill/>
        </p:spPr>
        <p:txBody>
          <a:bodyPr wrap="square" rtlCol="0">
            <a:spAutoFit/>
          </a:bodyPr>
          <a:lstStyle/>
          <a:p>
            <a:pPr algn="ctr"/>
            <a:r>
              <a:rPr lang="en-US" dirty="0" err="1"/>
              <a:t>matmul</a:t>
            </a:r>
            <a:endParaRPr lang="en-US" dirty="0"/>
          </a:p>
        </p:txBody>
      </p:sp>
      <p:sp>
        <p:nvSpPr>
          <p:cNvPr id="25" name="TextBox 24">
            <a:extLst>
              <a:ext uri="{FF2B5EF4-FFF2-40B4-BE49-F238E27FC236}">
                <a16:creationId xmlns:a16="http://schemas.microsoft.com/office/drawing/2014/main" id="{95F0DA95-D4B0-DDB0-66F8-6CC261E5ACF3}"/>
              </a:ext>
            </a:extLst>
          </p:cNvPr>
          <p:cNvSpPr txBox="1"/>
          <p:nvPr/>
        </p:nvSpPr>
        <p:spPr>
          <a:xfrm>
            <a:off x="2735036" y="2473305"/>
            <a:ext cx="1028486" cy="369332"/>
          </a:xfrm>
          <a:prstGeom prst="rect">
            <a:avLst/>
          </a:prstGeom>
          <a:noFill/>
        </p:spPr>
        <p:txBody>
          <a:bodyPr wrap="square" rtlCol="0">
            <a:spAutoFit/>
          </a:bodyPr>
          <a:lstStyle/>
          <a:p>
            <a:pPr algn="ctr"/>
            <a:r>
              <a:rPr lang="en-US" dirty="0"/>
              <a:t>cv2</a:t>
            </a:r>
          </a:p>
        </p:txBody>
      </p:sp>
      <p:sp>
        <p:nvSpPr>
          <p:cNvPr id="26" name="TextBox 25">
            <a:extLst>
              <a:ext uri="{FF2B5EF4-FFF2-40B4-BE49-F238E27FC236}">
                <a16:creationId xmlns:a16="http://schemas.microsoft.com/office/drawing/2014/main" id="{98755C29-6C6D-E12F-33C3-98A967D62EC8}"/>
              </a:ext>
            </a:extLst>
          </p:cNvPr>
          <p:cNvSpPr txBox="1"/>
          <p:nvPr/>
        </p:nvSpPr>
        <p:spPr>
          <a:xfrm>
            <a:off x="1968109" y="5471433"/>
            <a:ext cx="1375093" cy="369332"/>
          </a:xfrm>
          <a:prstGeom prst="rect">
            <a:avLst/>
          </a:prstGeom>
          <a:noFill/>
        </p:spPr>
        <p:txBody>
          <a:bodyPr wrap="square" rtlCol="0">
            <a:spAutoFit/>
          </a:bodyPr>
          <a:lstStyle/>
          <a:p>
            <a:pPr algn="ctr"/>
            <a:r>
              <a:rPr lang="en-US" dirty="0"/>
              <a:t>tokenize</a:t>
            </a:r>
          </a:p>
        </p:txBody>
      </p:sp>
      <p:sp>
        <p:nvSpPr>
          <p:cNvPr id="27" name="TextBox 26">
            <a:extLst>
              <a:ext uri="{FF2B5EF4-FFF2-40B4-BE49-F238E27FC236}">
                <a16:creationId xmlns:a16="http://schemas.microsoft.com/office/drawing/2014/main" id="{C65DDBEC-FAAF-B550-5EB8-707B89F20C75}"/>
              </a:ext>
            </a:extLst>
          </p:cNvPr>
          <p:cNvSpPr txBox="1"/>
          <p:nvPr/>
        </p:nvSpPr>
        <p:spPr>
          <a:xfrm>
            <a:off x="8457437" y="5471433"/>
            <a:ext cx="1375093" cy="369332"/>
          </a:xfrm>
          <a:prstGeom prst="rect">
            <a:avLst/>
          </a:prstGeom>
          <a:noFill/>
        </p:spPr>
        <p:txBody>
          <a:bodyPr wrap="square" rtlCol="0">
            <a:spAutoFit/>
          </a:bodyPr>
          <a:lstStyle/>
          <a:p>
            <a:pPr algn="ctr"/>
            <a:r>
              <a:rPr lang="en-US" dirty="0"/>
              <a:t>decode</a:t>
            </a:r>
          </a:p>
        </p:txBody>
      </p:sp>
      <p:cxnSp>
        <p:nvCxnSpPr>
          <p:cNvPr id="28" name="Straight Arrow Connector 27">
            <a:extLst>
              <a:ext uri="{FF2B5EF4-FFF2-40B4-BE49-F238E27FC236}">
                <a16:creationId xmlns:a16="http://schemas.microsoft.com/office/drawing/2014/main" id="{3D978DE0-D602-D351-D74C-BFC495D921FF}"/>
              </a:ext>
            </a:extLst>
          </p:cNvPr>
          <p:cNvCxnSpPr/>
          <p:nvPr/>
        </p:nvCxnSpPr>
        <p:spPr bwMode="auto">
          <a:xfrm>
            <a:off x="9925943"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242B6C-0090-0B49-BF3C-C947C67F9BED}"/>
                  </a:ext>
                </a:extLst>
              </p:cNvPr>
              <p:cNvSpPr txBox="1"/>
              <p:nvPr/>
            </p:nvSpPr>
            <p:spPr>
              <a:xfrm>
                <a:off x="10703271" y="2632411"/>
                <a:ext cx="1022299" cy="646331"/>
              </a:xfrm>
              <a:prstGeom prst="rect">
                <a:avLst/>
              </a:prstGeom>
              <a:noFill/>
              <a:ln>
                <a:noFill/>
              </a:ln>
            </p:spPr>
            <p:txBody>
              <a:bodyPr wrap="square" rtlCol="0">
                <a:spAutoFit/>
              </a:bodyPr>
              <a:lstStyle/>
              <a:p>
                <a:pPr algn="ctr"/>
                <a:r>
                  <a:rPr lang="en-US" dirty="0"/>
                  <a:t>Label: </a:t>
                </a:r>
                <a14:m>
                  <m:oMath xmlns:m="http://schemas.openxmlformats.org/officeDocument/2006/math">
                    <m:r>
                      <a:rPr lang="en-US" i="1" smtClean="0">
                        <a:latin typeface="Cambria Math" panose="02040503050406030204" pitchFamily="18" charset="0"/>
                      </a:rPr>
                      <m:t>0</m:t>
                    </m:r>
                  </m:oMath>
                </a14:m>
                <a:r>
                  <a:rPr lang="en-US" dirty="0"/>
                  <a:t>, dog</a:t>
                </a:r>
              </a:p>
            </p:txBody>
          </p:sp>
        </mc:Choice>
        <mc:Fallback xmlns="">
          <p:sp>
            <p:nvSpPr>
              <p:cNvPr id="29" name="TextBox 28">
                <a:extLst>
                  <a:ext uri="{FF2B5EF4-FFF2-40B4-BE49-F238E27FC236}">
                    <a16:creationId xmlns:a16="http://schemas.microsoft.com/office/drawing/2014/main" id="{1F242B6C-0090-0B49-BF3C-C947C67F9BED}"/>
                  </a:ext>
                </a:extLst>
              </p:cNvPr>
              <p:cNvSpPr txBox="1">
                <a:spLocks noRot="1" noChangeAspect="1" noMove="1" noResize="1" noEditPoints="1" noAdjustHandles="1" noChangeArrowheads="1" noChangeShapeType="1" noTextEdit="1"/>
              </p:cNvSpPr>
              <p:nvPr/>
            </p:nvSpPr>
            <p:spPr>
              <a:xfrm>
                <a:off x="10703271" y="2632411"/>
                <a:ext cx="1022299" cy="646331"/>
              </a:xfrm>
              <a:prstGeom prst="rect">
                <a:avLst/>
              </a:prstGeom>
              <a:blipFill>
                <a:blip r:embed="rId7"/>
                <a:stretch>
                  <a:fillRect t="-5660" b="-14151"/>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33A990A-3F4C-1DC1-7DA1-D03D6E2CA24E}"/>
              </a:ext>
            </a:extLst>
          </p:cNvPr>
          <p:cNvSpPr txBox="1"/>
          <p:nvPr/>
        </p:nvSpPr>
        <p:spPr>
          <a:xfrm>
            <a:off x="9712880" y="2473305"/>
            <a:ext cx="1028486" cy="369332"/>
          </a:xfrm>
          <a:prstGeom prst="rect">
            <a:avLst/>
          </a:prstGeom>
          <a:noFill/>
        </p:spPr>
        <p:txBody>
          <a:bodyPr wrap="square" rtlCol="0">
            <a:spAutoFit/>
          </a:bodyPr>
          <a:lstStyle/>
          <a:p>
            <a:pPr algn="ctr"/>
            <a:r>
              <a:rPr lang="en-US" dirty="0"/>
              <a:t>argmax</a:t>
            </a:r>
          </a:p>
        </p:txBody>
      </p:sp>
      <p:sp>
        <p:nvSpPr>
          <p:cNvPr id="31" name="TextBox 30">
            <a:extLst>
              <a:ext uri="{FF2B5EF4-FFF2-40B4-BE49-F238E27FC236}">
                <a16:creationId xmlns:a16="http://schemas.microsoft.com/office/drawing/2014/main" id="{43CFDD27-088E-49CA-879E-3617E6A7FE26}"/>
              </a:ext>
            </a:extLst>
          </p:cNvPr>
          <p:cNvSpPr txBox="1"/>
          <p:nvPr/>
        </p:nvSpPr>
        <p:spPr>
          <a:xfrm>
            <a:off x="2735036" y="3147618"/>
            <a:ext cx="1028486" cy="415498"/>
          </a:xfrm>
          <a:prstGeom prst="rect">
            <a:avLst/>
          </a:prstGeom>
          <a:noFill/>
        </p:spPr>
        <p:txBody>
          <a:bodyPr wrap="square" rtlCol="0">
            <a:spAutoFit/>
          </a:bodyPr>
          <a:lstStyle/>
          <a:p>
            <a:pPr algn="ctr"/>
            <a:r>
              <a:rPr lang="en-US" sz="1050" dirty="0"/>
              <a:t>Image</a:t>
            </a:r>
          </a:p>
          <a:p>
            <a:pPr algn="ctr"/>
            <a:r>
              <a:rPr lang="en-US" sz="1050" dirty="0"/>
              <a:t>augmentation</a:t>
            </a:r>
          </a:p>
        </p:txBody>
      </p:sp>
    </p:spTree>
    <p:extLst>
      <p:ext uri="{BB962C8B-B14F-4D97-AF65-F5344CB8AC3E}">
        <p14:creationId xmlns:p14="http://schemas.microsoft.com/office/powerpoint/2010/main" val="33419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Background For LLMs: Tokenizer</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u="sng" dirty="0"/>
              <a:t>What are tokens?</a:t>
            </a:r>
          </a:p>
          <a:p>
            <a:r>
              <a:rPr lang="en-US" altLang="zh-TW" sz="2000" dirty="0"/>
              <a:t>LLMs need </a:t>
            </a:r>
            <a:r>
              <a:rPr lang="en-US" altLang="zh-TW" sz="2000" b="1" dirty="0"/>
              <a:t>tokenizers</a:t>
            </a:r>
            <a:r>
              <a:rPr lang="en-US" altLang="zh-TW" sz="2000" dirty="0"/>
              <a:t> to convert strings into tokens (numerical IDs) that the model can understand</a:t>
            </a:r>
          </a:p>
          <a:p>
            <a:pPr lvl="1"/>
            <a:r>
              <a:rPr lang="en-US" altLang="zh-TW" sz="1600" dirty="0"/>
              <a:t>Working with numerical values (float/int) is easier than strings</a:t>
            </a:r>
          </a:p>
          <a:p>
            <a:pPr lvl="1"/>
            <a:r>
              <a:rPr lang="en-US" altLang="zh-TW" sz="1600" dirty="0"/>
              <a:t>Every model has their own tokenizer</a:t>
            </a:r>
          </a:p>
          <a:p>
            <a:pPr lvl="1"/>
            <a:r>
              <a:rPr lang="en-US" altLang="zh-TW" sz="1600" dirty="0"/>
              <a:t>To better generalize unseen vocabulary during training, words are broken down into smaller parts (so one word can be more than one token)</a:t>
            </a:r>
          </a:p>
          <a:p>
            <a:pPr lvl="1"/>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13</a:t>
            </a:fld>
            <a:endParaRPr lang="en-US" altLang="zh-TW"/>
          </a:p>
        </p:txBody>
      </p:sp>
      <p:sp>
        <p:nvSpPr>
          <p:cNvPr id="6" name="文字方塊 5">
            <a:extLst>
              <a:ext uri="{FF2B5EF4-FFF2-40B4-BE49-F238E27FC236}">
                <a16:creationId xmlns:a16="http://schemas.microsoft.com/office/drawing/2014/main" id="{B3987F56-A457-4AEC-8EE2-9ECC7E3FAA12}"/>
              </a:ext>
            </a:extLst>
          </p:cNvPr>
          <p:cNvSpPr txBox="1"/>
          <p:nvPr/>
        </p:nvSpPr>
        <p:spPr>
          <a:xfrm>
            <a:off x="609600" y="4048034"/>
            <a:ext cx="4296984" cy="1200329"/>
          </a:xfrm>
          <a:prstGeom prst="rect">
            <a:avLst/>
          </a:prstGeom>
          <a:noFill/>
        </p:spPr>
        <p:txBody>
          <a:bodyPr wrap="square">
            <a:spAutoFit/>
          </a:bodyPr>
          <a:lstStyle/>
          <a:p>
            <a:r>
              <a:rPr lang="en-US" altLang="zh-TW" u="sng" dirty="0"/>
              <a:t>Word seen during training: “unavailable” </a:t>
            </a:r>
          </a:p>
          <a:p>
            <a:r>
              <a:rPr lang="en-US" altLang="zh-TW" dirty="0"/>
              <a:t>“un” → 42</a:t>
            </a:r>
          </a:p>
          <a:p>
            <a:r>
              <a:rPr lang="en-US" altLang="zh-TW" dirty="0"/>
              <a:t>“avail” → 189</a:t>
            </a:r>
          </a:p>
          <a:p>
            <a:r>
              <a:rPr lang="en-US" altLang="zh-TW" dirty="0"/>
              <a:t>“able” → 76</a:t>
            </a:r>
          </a:p>
        </p:txBody>
      </p:sp>
      <p:sp>
        <p:nvSpPr>
          <p:cNvPr id="8" name="文字方塊 7">
            <a:extLst>
              <a:ext uri="{FF2B5EF4-FFF2-40B4-BE49-F238E27FC236}">
                <a16:creationId xmlns:a16="http://schemas.microsoft.com/office/drawing/2014/main" id="{2378CE16-43B5-4617-97A7-66021B2BD10C}"/>
              </a:ext>
            </a:extLst>
          </p:cNvPr>
          <p:cNvSpPr txBox="1"/>
          <p:nvPr/>
        </p:nvSpPr>
        <p:spPr>
          <a:xfrm>
            <a:off x="5532817" y="4048034"/>
            <a:ext cx="6278183" cy="1200329"/>
          </a:xfrm>
          <a:prstGeom prst="rect">
            <a:avLst/>
          </a:prstGeom>
          <a:noFill/>
        </p:spPr>
        <p:txBody>
          <a:bodyPr wrap="square">
            <a:spAutoFit/>
          </a:bodyPr>
          <a:lstStyle/>
          <a:p>
            <a:r>
              <a:rPr lang="en-US" altLang="zh-TW" u="sng" dirty="0"/>
              <a:t>New unknown word seen during inference: “unimaginable”</a:t>
            </a:r>
          </a:p>
          <a:p>
            <a:r>
              <a:rPr lang="en-US" altLang="zh-TW" dirty="0"/>
              <a:t>“un” → 42</a:t>
            </a:r>
          </a:p>
          <a:p>
            <a:r>
              <a:rPr lang="en-US" altLang="zh-TW" dirty="0"/>
              <a:t>“imagine” → ?</a:t>
            </a:r>
          </a:p>
          <a:p>
            <a:r>
              <a:rPr lang="en-US" altLang="zh-TW" dirty="0"/>
              <a:t>“able” → 76</a:t>
            </a:r>
          </a:p>
        </p:txBody>
      </p:sp>
      <p:sp>
        <p:nvSpPr>
          <p:cNvPr id="10" name="文字方塊 9">
            <a:extLst>
              <a:ext uri="{FF2B5EF4-FFF2-40B4-BE49-F238E27FC236}">
                <a16:creationId xmlns:a16="http://schemas.microsoft.com/office/drawing/2014/main" id="{F21E5969-62C8-4571-8494-2EE93F9540BC}"/>
              </a:ext>
            </a:extLst>
          </p:cNvPr>
          <p:cNvSpPr txBox="1"/>
          <p:nvPr/>
        </p:nvSpPr>
        <p:spPr>
          <a:xfrm>
            <a:off x="609600" y="5472454"/>
            <a:ext cx="11310257" cy="923330"/>
          </a:xfrm>
          <a:prstGeom prst="rect">
            <a:avLst/>
          </a:prstGeom>
          <a:noFill/>
        </p:spPr>
        <p:txBody>
          <a:bodyPr wrap="square">
            <a:spAutoFit/>
          </a:bodyPr>
          <a:lstStyle/>
          <a:p>
            <a:r>
              <a:rPr lang="en-US" altLang="zh-TW" dirty="0"/>
              <a:t>Token 42 = not/opposite</a:t>
            </a:r>
          </a:p>
          <a:p>
            <a:r>
              <a:rPr lang="en-US" altLang="zh-TW" dirty="0"/>
              <a:t>Token 76 = can</a:t>
            </a:r>
          </a:p>
          <a:p>
            <a:r>
              <a:rPr lang="en-US" altLang="zh-TW" dirty="0"/>
              <a:t>So “unimaginable” should have a meaning related to being unable to do something</a:t>
            </a:r>
          </a:p>
        </p:txBody>
      </p:sp>
    </p:spTree>
    <p:extLst>
      <p:ext uri="{BB962C8B-B14F-4D97-AF65-F5344CB8AC3E}">
        <p14:creationId xmlns:p14="http://schemas.microsoft.com/office/powerpoint/2010/main" val="28826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ED3A-2EF2-4F00-A9CE-B85CB68DFDF8}"/>
              </a:ext>
            </a:extLst>
          </p:cNvPr>
          <p:cNvSpPr>
            <a:spLocks noGrp="1"/>
          </p:cNvSpPr>
          <p:nvPr>
            <p:ph type="title"/>
          </p:nvPr>
        </p:nvSpPr>
        <p:spPr/>
        <p:txBody>
          <a:bodyPr/>
          <a:lstStyle/>
          <a:p>
            <a:r>
              <a:rPr lang="en-US" altLang="zh-TW" dirty="0"/>
              <a:t>What LLMs Are Out There?</a:t>
            </a:r>
            <a:endParaRPr lang="zh-TW" altLang="en-US" dirty="0"/>
          </a:p>
        </p:txBody>
      </p:sp>
      <p:sp>
        <p:nvSpPr>
          <p:cNvPr id="3" name="內容版面配置區 2">
            <a:extLst>
              <a:ext uri="{FF2B5EF4-FFF2-40B4-BE49-F238E27FC236}">
                <a16:creationId xmlns:a16="http://schemas.microsoft.com/office/drawing/2014/main" id="{3126C615-69A4-48E9-B3CF-5F99D2C2E624}"/>
              </a:ext>
            </a:extLst>
          </p:cNvPr>
          <p:cNvSpPr>
            <a:spLocks noGrp="1"/>
          </p:cNvSpPr>
          <p:nvPr>
            <p:ph idx="1"/>
          </p:nvPr>
        </p:nvSpPr>
        <p:spPr/>
        <p:txBody>
          <a:bodyPr/>
          <a:lstStyle/>
          <a:p>
            <a:pPr rtl="0">
              <a:spcBef>
                <a:spcPts val="0"/>
              </a:spcBef>
              <a:spcAft>
                <a:spcPts val="1200"/>
              </a:spcAft>
            </a:pPr>
            <a:r>
              <a:rPr lang="en-US" altLang="zh-TW" sz="2000" b="0" i="0" u="none" strike="noStrike" dirty="0">
                <a:effectLst/>
                <a:latin typeface="Arial" panose="020B0604020202020204" pitchFamily="34" charset="0"/>
              </a:rPr>
              <a:t>GPT, </a:t>
            </a:r>
            <a:r>
              <a:rPr lang="en-US" altLang="zh-TW" sz="2000" b="0" i="0" u="none" strike="noStrike" dirty="0" err="1">
                <a:effectLst/>
                <a:latin typeface="Arial" panose="020B0604020202020204" pitchFamily="34" charset="0"/>
              </a:rPr>
              <a:t>Deepseek</a:t>
            </a:r>
            <a:r>
              <a:rPr lang="en-US" altLang="zh-TW" sz="2000" b="0" i="0" u="none" strike="noStrike" dirty="0">
                <a:effectLst/>
                <a:latin typeface="Arial" panose="020B0604020202020204" pitchFamily="34" charset="0"/>
              </a:rPr>
              <a:t>, Llama, </a:t>
            </a:r>
            <a:r>
              <a:rPr lang="en-US" altLang="zh-TW" sz="2000" b="0" i="0" u="none" strike="noStrike" dirty="0" err="1">
                <a:effectLst/>
                <a:latin typeface="Arial" panose="020B0604020202020204" pitchFamily="34" charset="0"/>
              </a:rPr>
              <a:t>gemma</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Taide</a:t>
            </a:r>
            <a:r>
              <a:rPr lang="en-US" altLang="zh-TW" sz="2000" b="0" i="0" u="none" strike="noStrike" dirty="0">
                <a:effectLst/>
                <a:latin typeface="Arial" panose="020B0604020202020204" pitchFamily="34" charset="0"/>
              </a:rPr>
              <a:t>, Breeze, Mistral, </a:t>
            </a:r>
            <a:r>
              <a:rPr lang="en-US" altLang="zh-TW" sz="2000" b="0" i="0" u="none" strike="noStrike" dirty="0" err="1">
                <a:effectLst/>
                <a:latin typeface="Arial" panose="020B0604020202020204" pitchFamily="34" charset="0"/>
              </a:rPr>
              <a:t>Internvl</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Qwen</a:t>
            </a:r>
            <a:r>
              <a:rPr lang="en-US" altLang="zh-TW" sz="2000" b="0" i="0" u="none" strike="noStrike" dirty="0">
                <a:effectLst/>
                <a:latin typeface="Arial" panose="020B0604020202020204" pitchFamily="34" charset="0"/>
              </a:rPr>
              <a:t>…</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Each model has their own strengths and weaknesses:</a:t>
            </a:r>
          </a:p>
          <a:p>
            <a:pPr lvl="1">
              <a:spcBef>
                <a:spcPts val="0"/>
              </a:spcBef>
              <a:spcAft>
                <a:spcPts val="1200"/>
              </a:spcAft>
            </a:pPr>
            <a:r>
              <a:rPr lang="en-US" altLang="zh-TW" sz="1600" dirty="0">
                <a:latin typeface="Arial" panose="020B0604020202020204" pitchFamily="34" charset="0"/>
              </a:rPr>
              <a:t>GPT: most well rounded option out there, but not open source and not commercially hostable</a:t>
            </a:r>
          </a:p>
          <a:p>
            <a:pPr lvl="1">
              <a:spcBef>
                <a:spcPts val="0"/>
              </a:spcBef>
              <a:spcAft>
                <a:spcPts val="1200"/>
              </a:spcAft>
            </a:pPr>
            <a:r>
              <a:rPr lang="en-US" altLang="zh-TW" sz="1600" b="0" i="0" u="none" strike="noStrike" dirty="0">
                <a:effectLst/>
                <a:latin typeface="Arial" panose="020B0604020202020204" pitchFamily="34" charset="0"/>
              </a:rPr>
              <a:t>Breeze: has Traditional Chinese support + open source + commercially viable (3B, 8B); output can be a bit verbose</a:t>
            </a:r>
          </a:p>
          <a:p>
            <a:pPr rtl="0">
              <a:spcBef>
                <a:spcPts val="0"/>
              </a:spcBef>
              <a:spcAft>
                <a:spcPts val="1200"/>
              </a:spcAft>
            </a:pPr>
            <a:r>
              <a:rPr lang="en-US" altLang="zh-TW" sz="2000" b="0" i="0" u="none" strike="noStrike" dirty="0">
                <a:effectLst/>
                <a:latin typeface="Arial" panose="020B0604020202020204" pitchFamily="34" charset="0"/>
              </a:rPr>
              <a:t>More and more recent models are capable of function calling – it’s all about picking what suits your use case best (model size, multi-lingual support, etc.)</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Newer models have better text comprehension and some models that weren’t trained to do function calling can still perform basic FC if taught in prompts</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Why do we need fine tuning then?</a:t>
            </a:r>
            <a:endParaRPr lang="en-US" altLang="zh-TW" sz="3600" b="0" dirty="0">
              <a:effectLst/>
            </a:endParaRPr>
          </a:p>
          <a:p>
            <a:pPr lvl="1">
              <a:spcBef>
                <a:spcPts val="0"/>
              </a:spcBef>
              <a:spcAft>
                <a:spcPts val="1200"/>
              </a:spcAft>
            </a:pPr>
            <a:r>
              <a:rPr lang="en-US" altLang="zh-TW" sz="1600" b="0" i="0" u="none" strike="noStrike" dirty="0">
                <a:effectLst/>
                <a:latin typeface="Arial" panose="020B0604020202020204" pitchFamily="34" charset="0"/>
              </a:rPr>
              <a:t>Stability, formatting, some smaller models really don’t have one-shot learning capability because they can’t generalize well enough</a:t>
            </a:r>
            <a:endParaRPr lang="en-US" altLang="zh-TW" sz="3200" b="0" dirty="0">
              <a:effectLst/>
            </a:endParaRPr>
          </a:p>
          <a:p>
            <a:pPr marL="0" indent="0">
              <a:buNone/>
            </a:pPr>
            <a:br>
              <a:rPr lang="en-US" altLang="zh-TW" sz="3600" dirty="0"/>
            </a:br>
            <a:endParaRPr lang="zh-TW" altLang="en-US" sz="3600" dirty="0"/>
          </a:p>
        </p:txBody>
      </p:sp>
      <p:sp>
        <p:nvSpPr>
          <p:cNvPr id="4" name="投影片編號版面配置區 3">
            <a:extLst>
              <a:ext uri="{FF2B5EF4-FFF2-40B4-BE49-F238E27FC236}">
                <a16:creationId xmlns:a16="http://schemas.microsoft.com/office/drawing/2014/main" id="{9B1F7ED1-CA70-45C7-827F-8E6AA7CAB4C6}"/>
              </a:ext>
            </a:extLst>
          </p:cNvPr>
          <p:cNvSpPr>
            <a:spLocks noGrp="1"/>
          </p:cNvSpPr>
          <p:nvPr>
            <p:ph type="sldNum" sz="quarter" idx="10"/>
          </p:nvPr>
        </p:nvSpPr>
        <p:spPr/>
        <p:txBody>
          <a:bodyPr/>
          <a:lstStyle/>
          <a:p>
            <a:pPr>
              <a:defRPr/>
            </a:pPr>
            <a:fld id="{CF627BE3-1269-44D5-A349-82FD5D94EBD8}" type="slidenum">
              <a:rPr lang="en-US" altLang="zh-TW" smtClean="0"/>
              <a:pPr>
                <a:defRPr/>
              </a:pPr>
              <a:t>14</a:t>
            </a:fld>
            <a:endParaRPr lang="en-US" altLang="zh-TW"/>
          </a:p>
        </p:txBody>
      </p:sp>
    </p:spTree>
    <p:extLst>
      <p:ext uri="{BB962C8B-B14F-4D97-AF65-F5344CB8AC3E}">
        <p14:creationId xmlns:p14="http://schemas.microsoft.com/office/powerpoint/2010/main" val="1245381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Basics of LLM Fine Tuning</a:t>
            </a:r>
          </a:p>
        </p:txBody>
      </p:sp>
    </p:spTree>
    <p:extLst>
      <p:ext uri="{BB962C8B-B14F-4D97-AF65-F5344CB8AC3E}">
        <p14:creationId xmlns:p14="http://schemas.microsoft.com/office/powerpoint/2010/main" val="71960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991D5-1463-45BE-8427-3A91ECE38604}"/>
              </a:ext>
            </a:extLst>
          </p:cNvPr>
          <p:cNvSpPr>
            <a:spLocks noGrp="1"/>
          </p:cNvSpPr>
          <p:nvPr>
            <p:ph type="title"/>
          </p:nvPr>
        </p:nvSpPr>
        <p:spPr/>
        <p:txBody>
          <a:bodyPr/>
          <a:lstStyle/>
          <a:p>
            <a:r>
              <a:rPr lang="en-US" altLang="zh-TW" dirty="0"/>
              <a:t>Fine Tuning Methods</a:t>
            </a:r>
            <a:endParaRPr lang="zh-TW" altLang="en-US" dirty="0"/>
          </a:p>
        </p:txBody>
      </p:sp>
      <p:sp>
        <p:nvSpPr>
          <p:cNvPr id="3" name="內容版面配置區 2">
            <a:extLst>
              <a:ext uri="{FF2B5EF4-FFF2-40B4-BE49-F238E27FC236}">
                <a16:creationId xmlns:a16="http://schemas.microsoft.com/office/drawing/2014/main" id="{A67164CA-992E-4CC9-9D96-FCE8AF099EFA}"/>
              </a:ext>
            </a:extLst>
          </p:cNvPr>
          <p:cNvSpPr>
            <a:spLocks noGrp="1"/>
          </p:cNvSpPr>
          <p:nvPr>
            <p:ph idx="1"/>
          </p:nvPr>
        </p:nvSpPr>
        <p:spPr/>
        <p:txBody>
          <a:bodyPr/>
          <a:lstStyle/>
          <a:p>
            <a:r>
              <a:rPr lang="en-US" altLang="zh-TW" dirty="0"/>
              <a:t>Most common methods:</a:t>
            </a:r>
          </a:p>
          <a:p>
            <a:pPr lvl="1"/>
            <a:r>
              <a:rPr lang="en-US" altLang="zh-TW" dirty="0"/>
              <a:t>Full fine tuning</a:t>
            </a:r>
          </a:p>
          <a:p>
            <a:pPr lvl="1"/>
            <a:r>
              <a:rPr lang="en-US" altLang="zh-TW" dirty="0" err="1"/>
              <a:t>LoRA</a:t>
            </a:r>
            <a:endParaRPr lang="zh-TW" altLang="en-US" dirty="0"/>
          </a:p>
        </p:txBody>
      </p:sp>
      <p:sp>
        <p:nvSpPr>
          <p:cNvPr id="4" name="投影片編號版面配置區 3">
            <a:extLst>
              <a:ext uri="{FF2B5EF4-FFF2-40B4-BE49-F238E27FC236}">
                <a16:creationId xmlns:a16="http://schemas.microsoft.com/office/drawing/2014/main" id="{FCA1E558-5C65-4552-97C4-B491C6FC2F69}"/>
              </a:ext>
            </a:extLst>
          </p:cNvPr>
          <p:cNvSpPr>
            <a:spLocks noGrp="1"/>
          </p:cNvSpPr>
          <p:nvPr>
            <p:ph type="sldNum" sz="quarter" idx="10"/>
          </p:nvPr>
        </p:nvSpPr>
        <p:spPr/>
        <p:txBody>
          <a:bodyPr/>
          <a:lstStyle/>
          <a:p>
            <a:pPr>
              <a:defRPr/>
            </a:pPr>
            <a:fld id="{CF627BE3-1269-44D5-A349-82FD5D94EBD8}" type="slidenum">
              <a:rPr lang="en-US" altLang="zh-TW" smtClean="0"/>
              <a:pPr>
                <a:defRPr/>
              </a:pPr>
              <a:t>16</a:t>
            </a:fld>
            <a:endParaRPr lang="en-US" altLang="zh-TW"/>
          </a:p>
        </p:txBody>
      </p:sp>
    </p:spTree>
    <p:extLst>
      <p:ext uri="{BB962C8B-B14F-4D97-AF65-F5344CB8AC3E}">
        <p14:creationId xmlns:p14="http://schemas.microsoft.com/office/powerpoint/2010/main" val="271403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991D5-1463-45BE-8427-3A91ECE38604}"/>
              </a:ext>
            </a:extLst>
          </p:cNvPr>
          <p:cNvSpPr>
            <a:spLocks noGrp="1"/>
          </p:cNvSpPr>
          <p:nvPr>
            <p:ph type="title"/>
          </p:nvPr>
        </p:nvSpPr>
        <p:spPr/>
        <p:txBody>
          <a:bodyPr/>
          <a:lstStyle/>
          <a:p>
            <a:r>
              <a:rPr lang="en-US" altLang="zh-TW" dirty="0"/>
              <a:t>Full Fine Tuning</a:t>
            </a:r>
            <a:endParaRPr lang="zh-TW" altLang="en-US" dirty="0"/>
          </a:p>
        </p:txBody>
      </p:sp>
      <p:sp>
        <p:nvSpPr>
          <p:cNvPr id="3" name="內容版面配置區 2">
            <a:extLst>
              <a:ext uri="{FF2B5EF4-FFF2-40B4-BE49-F238E27FC236}">
                <a16:creationId xmlns:a16="http://schemas.microsoft.com/office/drawing/2014/main" id="{A67164CA-992E-4CC9-9D96-FCE8AF099EFA}"/>
              </a:ext>
            </a:extLst>
          </p:cNvPr>
          <p:cNvSpPr>
            <a:spLocks noGrp="1"/>
          </p:cNvSpPr>
          <p:nvPr>
            <p:ph idx="1"/>
          </p:nvPr>
        </p:nvSpPr>
        <p:spPr/>
        <p:txBody>
          <a:bodyPr/>
          <a:lstStyle/>
          <a:p>
            <a:r>
              <a:rPr lang="en-US" altLang="zh-TW" sz="2800" dirty="0"/>
              <a:t>Like the name suggests, this updates all model parameters</a:t>
            </a:r>
            <a:r>
              <a:rPr lang="zh-TW" altLang="en-US" sz="2800" dirty="0"/>
              <a:t> </a:t>
            </a:r>
            <a:r>
              <a:rPr lang="en-US" altLang="zh-TW" sz="2800" dirty="0"/>
              <a:t>during training</a:t>
            </a:r>
          </a:p>
          <a:p>
            <a:endParaRPr lang="en-US" altLang="zh-TW" sz="2800" dirty="0"/>
          </a:p>
          <a:p>
            <a:endParaRPr lang="en-US" altLang="zh-TW" sz="2800" dirty="0"/>
          </a:p>
        </p:txBody>
      </p:sp>
      <p:sp>
        <p:nvSpPr>
          <p:cNvPr id="4" name="投影片編號版面配置區 3">
            <a:extLst>
              <a:ext uri="{FF2B5EF4-FFF2-40B4-BE49-F238E27FC236}">
                <a16:creationId xmlns:a16="http://schemas.microsoft.com/office/drawing/2014/main" id="{FCA1E558-5C65-4552-97C4-B491C6FC2F69}"/>
              </a:ext>
            </a:extLst>
          </p:cNvPr>
          <p:cNvSpPr>
            <a:spLocks noGrp="1"/>
          </p:cNvSpPr>
          <p:nvPr>
            <p:ph type="sldNum" sz="quarter" idx="10"/>
          </p:nvPr>
        </p:nvSpPr>
        <p:spPr/>
        <p:txBody>
          <a:bodyPr/>
          <a:lstStyle/>
          <a:p>
            <a:pPr>
              <a:defRPr/>
            </a:pPr>
            <a:fld id="{CF627BE3-1269-44D5-A349-82FD5D94EBD8}" type="slidenum">
              <a:rPr lang="en-US" altLang="zh-TW" smtClean="0"/>
              <a:pPr>
                <a:defRPr/>
              </a:pPr>
              <a:t>17</a:t>
            </a:fld>
            <a:endParaRPr lang="en-US" altLang="zh-TW"/>
          </a:p>
        </p:txBody>
      </p:sp>
      <p:pic>
        <p:nvPicPr>
          <p:cNvPr id="7" name="Picture 2">
            <a:extLst>
              <a:ext uri="{FF2B5EF4-FFF2-40B4-BE49-F238E27FC236}">
                <a16:creationId xmlns:a16="http://schemas.microsoft.com/office/drawing/2014/main" id="{F35140A8-DA50-40C7-985E-D7A735D9787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8184" b="48145" l="11328" r="18229">
                        <a14:foregroundMark x1="13021" y1="45313" x2="13021" y2="45313"/>
                        <a14:foregroundMark x1="13542" y1="47754" x2="16146" y2="47656"/>
                        <a14:foregroundMark x1="17969" y1="45313" x2="18034" y2="42188"/>
                        <a14:foregroundMark x1="14779" y1="48242" x2="14779" y2="48242"/>
                        <a14:foregroundMark x1="14909" y1="48242" x2="14909" y2="48242"/>
                        <a14:foregroundMark x1="18229" y1="44141" x2="18229" y2="44141"/>
                        <a14:foregroundMark x1="18099" y1="42383" x2="18099" y2="42383"/>
                        <a14:foregroundMark x1="15039" y1="38574" x2="15039" y2="38574"/>
                        <a14:foregroundMark x1="14453" y1="38672" x2="14453" y2="38672"/>
                        <a14:foregroundMark x1="14518" y1="38477" x2="14518" y2="38477"/>
                        <a14:foregroundMark x1="14779" y1="38477" x2="14779" y2="38477"/>
                      </a14:backgroundRemoval>
                    </a14:imgEffect>
                  </a14:imgLayer>
                </a14:imgProps>
              </a:ext>
              <a:ext uri="{28A0092B-C50C-407E-A947-70E740481C1C}">
                <a14:useLocalDpi xmlns:a14="http://schemas.microsoft.com/office/drawing/2010/main" val="0"/>
              </a:ext>
            </a:extLst>
          </a:blip>
          <a:srcRect l="10635" t="37143" r="81112" b="50917"/>
          <a:stretch/>
        </p:blipFill>
        <p:spPr bwMode="auto">
          <a:xfrm>
            <a:off x="1246052" y="2587126"/>
            <a:ext cx="849086" cy="818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9309FA3-61A7-4EB2-B457-12FEDEEB36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38273" b="48451" l="57818" r="65256"/>
                    </a14:imgEffect>
                  </a14:imgLayer>
                </a14:imgProps>
              </a:ext>
              <a:ext uri="{28A0092B-C50C-407E-A947-70E740481C1C}">
                <a14:useLocalDpi xmlns:a14="http://schemas.microsoft.com/office/drawing/2010/main" val="0"/>
              </a:ext>
            </a:extLst>
          </a:blip>
          <a:srcRect l="56888" t="37001" r="33814" b="50277"/>
          <a:stretch/>
        </p:blipFill>
        <p:spPr bwMode="auto">
          <a:xfrm>
            <a:off x="6673216" y="2583180"/>
            <a:ext cx="956310" cy="87249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F8FA3936-D1A1-4C9A-8682-49A11DE22E4F}"/>
              </a:ext>
            </a:extLst>
          </p:cNvPr>
          <p:cNvSpPr txBox="1"/>
          <p:nvPr/>
        </p:nvSpPr>
        <p:spPr>
          <a:xfrm>
            <a:off x="2150746" y="2734955"/>
            <a:ext cx="1610448" cy="523220"/>
          </a:xfrm>
          <a:prstGeom prst="rect">
            <a:avLst/>
          </a:prstGeom>
          <a:noFill/>
        </p:spPr>
        <p:txBody>
          <a:bodyPr wrap="square">
            <a:spAutoFit/>
          </a:bodyPr>
          <a:lstStyle/>
          <a:p>
            <a:r>
              <a:rPr lang="en-US" altLang="zh-TW" sz="2800" b="1" dirty="0"/>
              <a:t>Pros:</a:t>
            </a:r>
            <a:endParaRPr lang="zh-TW" altLang="en-US" sz="2800" b="1" dirty="0"/>
          </a:p>
        </p:txBody>
      </p:sp>
      <p:sp>
        <p:nvSpPr>
          <p:cNvPr id="11" name="文字方塊 10">
            <a:extLst>
              <a:ext uri="{FF2B5EF4-FFF2-40B4-BE49-F238E27FC236}">
                <a16:creationId xmlns:a16="http://schemas.microsoft.com/office/drawing/2014/main" id="{9136F4DC-8925-49AE-A3B9-83A85B714E90}"/>
              </a:ext>
            </a:extLst>
          </p:cNvPr>
          <p:cNvSpPr txBox="1"/>
          <p:nvPr/>
        </p:nvSpPr>
        <p:spPr>
          <a:xfrm>
            <a:off x="7606666" y="2757815"/>
            <a:ext cx="1610448" cy="523220"/>
          </a:xfrm>
          <a:prstGeom prst="rect">
            <a:avLst/>
          </a:prstGeom>
          <a:noFill/>
        </p:spPr>
        <p:txBody>
          <a:bodyPr wrap="square">
            <a:spAutoFit/>
          </a:bodyPr>
          <a:lstStyle/>
          <a:p>
            <a:r>
              <a:rPr lang="en-US" altLang="zh-TW" sz="2800" b="1" dirty="0"/>
              <a:t>Cons:</a:t>
            </a:r>
            <a:endParaRPr lang="zh-TW" altLang="en-US" sz="2800" b="1" dirty="0"/>
          </a:p>
        </p:txBody>
      </p:sp>
      <p:sp>
        <p:nvSpPr>
          <p:cNvPr id="13" name="文字方塊 12">
            <a:extLst>
              <a:ext uri="{FF2B5EF4-FFF2-40B4-BE49-F238E27FC236}">
                <a16:creationId xmlns:a16="http://schemas.microsoft.com/office/drawing/2014/main" id="{B40512B2-ED55-4E19-8209-694A9180C208}"/>
              </a:ext>
            </a:extLst>
          </p:cNvPr>
          <p:cNvSpPr txBox="1"/>
          <p:nvPr/>
        </p:nvSpPr>
        <p:spPr>
          <a:xfrm>
            <a:off x="1246052" y="3758392"/>
            <a:ext cx="4426797" cy="2462213"/>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Best performance when trying to train a model for a specific task</a:t>
            </a:r>
          </a:p>
          <a:p>
            <a:pPr marL="285750" indent="-285750">
              <a:buFont typeface="Arial" panose="020B0604020202020204" pitchFamily="34" charset="0"/>
              <a:buChar char="•"/>
            </a:pPr>
            <a:r>
              <a:rPr lang="en-US" altLang="zh-TW" sz="2200" dirty="0"/>
              <a:t>Modifies core model behavior (reasoning, output format)</a:t>
            </a:r>
          </a:p>
          <a:p>
            <a:pPr marL="285750" indent="-285750">
              <a:buFont typeface="Arial" panose="020B0604020202020204" pitchFamily="34" charset="0"/>
              <a:buChar char="•"/>
            </a:pPr>
            <a:r>
              <a:rPr lang="en-US" altLang="zh-TW" sz="2200" dirty="0"/>
              <a:t>Used to create foundational models</a:t>
            </a:r>
          </a:p>
        </p:txBody>
      </p:sp>
      <p:sp>
        <p:nvSpPr>
          <p:cNvPr id="15" name="文字方塊 14">
            <a:extLst>
              <a:ext uri="{FF2B5EF4-FFF2-40B4-BE49-F238E27FC236}">
                <a16:creationId xmlns:a16="http://schemas.microsoft.com/office/drawing/2014/main" id="{B5AEF91C-1106-4AF8-83FA-3AFC58DEC3C0}"/>
              </a:ext>
            </a:extLst>
          </p:cNvPr>
          <p:cNvSpPr txBox="1"/>
          <p:nvPr/>
        </p:nvSpPr>
        <p:spPr>
          <a:xfrm>
            <a:off x="6697558" y="3758392"/>
            <a:ext cx="4426797" cy="1785104"/>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Very demanding resource wise (time, VRAM, checkpoint storage, data required)</a:t>
            </a:r>
          </a:p>
          <a:p>
            <a:pPr marL="285750" indent="-285750">
              <a:buFont typeface="Arial" panose="020B0604020202020204" pitchFamily="34" charset="0"/>
              <a:buChar char="•"/>
            </a:pPr>
            <a:r>
              <a:rPr lang="en-US" altLang="zh-TW" sz="2200" dirty="0"/>
              <a:t>Easy to overfit on small datasets and forget old skills</a:t>
            </a:r>
            <a:endParaRPr lang="zh-TW" altLang="en-US" sz="2200" dirty="0"/>
          </a:p>
        </p:txBody>
      </p:sp>
    </p:spTree>
    <p:extLst>
      <p:ext uri="{BB962C8B-B14F-4D97-AF65-F5344CB8AC3E}">
        <p14:creationId xmlns:p14="http://schemas.microsoft.com/office/powerpoint/2010/main" val="323862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06A0C-8A11-42B0-9E3D-86B702AA0DA7}"/>
              </a:ext>
            </a:extLst>
          </p:cNvPr>
          <p:cNvSpPr>
            <a:spLocks noGrp="1"/>
          </p:cNvSpPr>
          <p:nvPr>
            <p:ph type="title"/>
          </p:nvPr>
        </p:nvSpPr>
        <p:spPr/>
        <p:txBody>
          <a:bodyPr/>
          <a:lstStyle/>
          <a:p>
            <a:r>
              <a:rPr lang="en-US" altLang="zh-TW" dirty="0"/>
              <a:t>Low-Rank Adaptation (</a:t>
            </a:r>
            <a:r>
              <a:rPr lang="en-US" altLang="zh-TW" dirty="0" err="1"/>
              <a:t>LoRA</a:t>
            </a:r>
            <a:r>
              <a:rPr lang="en-US" altLang="zh-TW" dirty="0"/>
              <a:t>)</a:t>
            </a:r>
            <a:endParaRPr lang="zh-TW" altLang="en-US" dirty="0"/>
          </a:p>
        </p:txBody>
      </p:sp>
      <p:sp>
        <p:nvSpPr>
          <p:cNvPr id="3" name="內容版面配置區 2">
            <a:extLst>
              <a:ext uri="{FF2B5EF4-FFF2-40B4-BE49-F238E27FC236}">
                <a16:creationId xmlns:a16="http://schemas.microsoft.com/office/drawing/2014/main" id="{CC6BF7F3-70C6-4BCE-BB8F-626506548D9D}"/>
              </a:ext>
            </a:extLst>
          </p:cNvPr>
          <p:cNvSpPr>
            <a:spLocks noGrp="1"/>
          </p:cNvSpPr>
          <p:nvPr>
            <p:ph idx="1"/>
          </p:nvPr>
        </p:nvSpPr>
        <p:spPr/>
        <p:txBody>
          <a:bodyPr/>
          <a:lstStyle/>
          <a:p>
            <a:pPr marL="0" indent="0">
              <a:buNone/>
            </a:pPr>
            <a:r>
              <a:rPr lang="en-US" altLang="zh-TW" sz="1800" b="1" dirty="0"/>
              <a:t>How It Works:</a:t>
            </a:r>
          </a:p>
          <a:p>
            <a:pPr>
              <a:buFont typeface="+mj-lt"/>
              <a:buAutoNum type="arabicPeriod"/>
            </a:pPr>
            <a:r>
              <a:rPr lang="en-US" altLang="zh-TW" sz="1800" dirty="0"/>
              <a:t>Freeze the pre-trained LLM weights.</a:t>
            </a:r>
          </a:p>
          <a:p>
            <a:pPr>
              <a:buFont typeface="+mj-lt"/>
              <a:buAutoNum type="arabicPeriod"/>
            </a:pPr>
            <a:r>
              <a:rPr lang="en-US" altLang="zh-TW" sz="1800" dirty="0"/>
              <a:t>Add small trainable low-rank matrices (A &amp; B) to attention layers.</a:t>
            </a:r>
          </a:p>
          <a:p>
            <a:pPr>
              <a:buFont typeface="+mj-lt"/>
              <a:buAutoNum type="arabicPeriod"/>
            </a:pPr>
            <a:r>
              <a:rPr lang="en-US" altLang="zh-TW" sz="1800" dirty="0"/>
              <a:t>Train only these new matrices, keeping the original model intact.</a:t>
            </a:r>
          </a:p>
          <a:p>
            <a:pPr>
              <a:buFont typeface="+mj-lt"/>
              <a:buAutoNum type="arabicPeriod"/>
            </a:pPr>
            <a:r>
              <a:rPr lang="en-US" altLang="zh-TW" sz="1800" dirty="0"/>
              <a:t>The trainable weights are then merged with the base model.</a:t>
            </a:r>
          </a:p>
        </p:txBody>
      </p:sp>
      <p:sp>
        <p:nvSpPr>
          <p:cNvPr id="4" name="投影片編號版面配置區 3">
            <a:extLst>
              <a:ext uri="{FF2B5EF4-FFF2-40B4-BE49-F238E27FC236}">
                <a16:creationId xmlns:a16="http://schemas.microsoft.com/office/drawing/2014/main" id="{66495FE8-A340-457B-AB2D-7F4465DA4F9B}"/>
              </a:ext>
            </a:extLst>
          </p:cNvPr>
          <p:cNvSpPr>
            <a:spLocks noGrp="1"/>
          </p:cNvSpPr>
          <p:nvPr>
            <p:ph type="sldNum" sz="quarter" idx="10"/>
          </p:nvPr>
        </p:nvSpPr>
        <p:spPr/>
        <p:txBody>
          <a:bodyPr/>
          <a:lstStyle/>
          <a:p>
            <a:pPr>
              <a:defRPr/>
            </a:pPr>
            <a:fld id="{CF627BE3-1269-44D5-A349-82FD5D94EBD8}" type="slidenum">
              <a:rPr lang="en-US" altLang="zh-TW" smtClean="0"/>
              <a:pPr>
                <a:defRPr/>
              </a:pPr>
              <a:t>18</a:t>
            </a:fld>
            <a:endParaRPr lang="en-US" altLang="zh-TW"/>
          </a:p>
        </p:txBody>
      </p:sp>
      <p:pic>
        <p:nvPicPr>
          <p:cNvPr id="1026" name="Picture 2">
            <a:extLst>
              <a:ext uri="{FF2B5EF4-FFF2-40B4-BE49-F238E27FC236}">
                <a16:creationId xmlns:a16="http://schemas.microsoft.com/office/drawing/2014/main" id="{2000AA16-AA3D-4958-81E6-77E14BF932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187"/>
          <a:stretch/>
        </p:blipFill>
        <p:spPr bwMode="auto">
          <a:xfrm>
            <a:off x="7867650" y="1817914"/>
            <a:ext cx="3943350" cy="3600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8A2437-AC89-47A0-8EA1-2D6EB7A6E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1252" y="3083806"/>
            <a:ext cx="5787798" cy="33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4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06A0C-8A11-42B0-9E3D-86B702AA0DA7}"/>
              </a:ext>
            </a:extLst>
          </p:cNvPr>
          <p:cNvSpPr>
            <a:spLocks noGrp="1"/>
          </p:cNvSpPr>
          <p:nvPr>
            <p:ph type="title"/>
          </p:nvPr>
        </p:nvSpPr>
        <p:spPr/>
        <p:txBody>
          <a:bodyPr/>
          <a:lstStyle/>
          <a:p>
            <a:r>
              <a:rPr lang="en-US" altLang="zh-TW" dirty="0"/>
              <a:t>Low-Rank Adaptation (</a:t>
            </a:r>
            <a:r>
              <a:rPr lang="en-US" altLang="zh-TW" dirty="0" err="1"/>
              <a:t>LoRA</a:t>
            </a:r>
            <a:r>
              <a:rPr lang="en-US" altLang="zh-TW" dirty="0"/>
              <a:t>)</a:t>
            </a:r>
            <a:endParaRPr lang="zh-TW" altLang="en-US" dirty="0"/>
          </a:p>
        </p:txBody>
      </p:sp>
      <p:sp>
        <p:nvSpPr>
          <p:cNvPr id="3" name="內容版面配置區 2">
            <a:extLst>
              <a:ext uri="{FF2B5EF4-FFF2-40B4-BE49-F238E27FC236}">
                <a16:creationId xmlns:a16="http://schemas.microsoft.com/office/drawing/2014/main" id="{CC6BF7F3-70C6-4BCE-BB8F-626506548D9D}"/>
              </a:ext>
            </a:extLst>
          </p:cNvPr>
          <p:cNvSpPr>
            <a:spLocks noGrp="1"/>
          </p:cNvSpPr>
          <p:nvPr>
            <p:ph idx="1"/>
          </p:nvPr>
        </p:nvSpPr>
        <p:spPr>
          <a:xfrm>
            <a:off x="609600" y="1206499"/>
            <a:ext cx="11152717" cy="4757737"/>
          </a:xfrm>
        </p:spPr>
        <p:txBody>
          <a:bodyPr/>
          <a:lstStyle/>
          <a:p>
            <a:pPr marL="0" indent="0">
              <a:lnSpc>
                <a:spcPct val="150000"/>
              </a:lnSpc>
              <a:spcAft>
                <a:spcPts val="600"/>
              </a:spcAft>
              <a:buNone/>
            </a:pPr>
            <a:r>
              <a:rPr lang="en-US" altLang="zh-TW" sz="2000" b="1" dirty="0"/>
              <a:t>Key Benefits:</a:t>
            </a:r>
          </a:p>
          <a:p>
            <a:pPr>
              <a:lnSpc>
                <a:spcPct val="150000"/>
              </a:lnSpc>
              <a:spcAft>
                <a:spcPts val="600"/>
              </a:spcAft>
            </a:pPr>
            <a:br>
              <a:rPr lang="en-US" altLang="zh-TW" sz="100" dirty="0">
                <a:solidFill>
                  <a:schemeClr val="bg1"/>
                </a:solidFill>
              </a:rPr>
            </a:br>
            <a:r>
              <a:rPr lang="zh-TW" altLang="en-US" sz="2000" dirty="0"/>
              <a:t>✅ </a:t>
            </a:r>
            <a:r>
              <a:rPr lang="en-US" altLang="zh-TW" sz="2000" b="1" dirty="0"/>
              <a:t>Reduces Memory Usage</a:t>
            </a:r>
            <a:r>
              <a:rPr lang="en-US" altLang="zh-TW" sz="2000" dirty="0"/>
              <a:t> – Fine-tunes </a:t>
            </a:r>
            <a:r>
              <a:rPr lang="en-US" altLang="zh-TW" sz="2000" b="1" dirty="0"/>
              <a:t>only a small fraction</a:t>
            </a:r>
            <a:r>
              <a:rPr lang="en-US" altLang="zh-TW" sz="2000" dirty="0"/>
              <a:t> of the model parameters.</a:t>
            </a:r>
            <a:br>
              <a:rPr lang="en-US" altLang="zh-TW" sz="2000" dirty="0"/>
            </a:br>
            <a:r>
              <a:rPr lang="zh-TW" altLang="en-US" sz="2000" dirty="0"/>
              <a:t>✅ </a:t>
            </a:r>
            <a:r>
              <a:rPr lang="en-US" altLang="zh-TW" sz="2000" b="1" dirty="0"/>
              <a:t>Faster Training</a:t>
            </a:r>
            <a:r>
              <a:rPr lang="en-US" altLang="zh-TW" sz="2000" dirty="0"/>
              <a:t> – Requires fewer computations, making it cost-efficient.</a:t>
            </a:r>
            <a:br>
              <a:rPr lang="en-US" altLang="zh-TW" sz="2000" dirty="0"/>
            </a:br>
            <a:r>
              <a:rPr lang="zh-TW" altLang="en-US" sz="2000" dirty="0"/>
              <a:t>✅ </a:t>
            </a:r>
            <a:r>
              <a:rPr lang="en-US" altLang="zh-TW" sz="2000" b="1" dirty="0"/>
              <a:t>Retains Pre-Trained Knowledge</a:t>
            </a:r>
            <a:r>
              <a:rPr lang="en-US" altLang="zh-TW" sz="2000" dirty="0"/>
              <a:t> – Keeps most of the original model weights frozen.</a:t>
            </a:r>
            <a:br>
              <a:rPr lang="en-US" altLang="zh-TW" sz="2000" dirty="0"/>
            </a:br>
            <a:r>
              <a:rPr lang="zh-TW" altLang="en-US" sz="2000" dirty="0"/>
              <a:t>✅ </a:t>
            </a:r>
            <a:r>
              <a:rPr lang="en-US" altLang="zh-TW" sz="2000" b="1" dirty="0"/>
              <a:t>Easier Adaptation</a:t>
            </a:r>
            <a:r>
              <a:rPr lang="en-US" altLang="zh-TW" sz="2000" dirty="0"/>
              <a:t> – Fine-tune </a:t>
            </a:r>
            <a:r>
              <a:rPr lang="en-US" altLang="zh-TW" sz="2000" b="1" dirty="0"/>
              <a:t>large models</a:t>
            </a:r>
            <a:r>
              <a:rPr lang="en-US" altLang="zh-TW" sz="2000" dirty="0"/>
              <a:t> (e.g., </a:t>
            </a:r>
            <a:r>
              <a:rPr lang="en-US" altLang="zh-TW" sz="2000" dirty="0" err="1"/>
              <a:t>LLaMA</a:t>
            </a:r>
            <a:r>
              <a:rPr lang="en-US" altLang="zh-TW" sz="2000" dirty="0"/>
              <a:t>, Mistral) on </a:t>
            </a:r>
            <a:r>
              <a:rPr lang="en-US" altLang="zh-TW" sz="2000" b="1" dirty="0"/>
              <a:t>consumer GPUs</a:t>
            </a:r>
            <a:r>
              <a:rPr lang="en-US" altLang="zh-TW" sz="2000" dirty="0"/>
              <a:t>.</a:t>
            </a:r>
            <a:r>
              <a:rPr lang="zh-TW" altLang="en-US" sz="2000" dirty="0"/>
              <a:t> ✅ </a:t>
            </a:r>
            <a:r>
              <a:rPr lang="en-US" altLang="zh-TW" sz="2000" b="1" dirty="0"/>
              <a:t>No Added Inference Latency </a:t>
            </a:r>
            <a:r>
              <a:rPr lang="en-US" altLang="zh-TW" sz="2000" dirty="0"/>
              <a:t>– doesn’t slow down model.</a:t>
            </a:r>
          </a:p>
        </p:txBody>
      </p:sp>
      <p:sp>
        <p:nvSpPr>
          <p:cNvPr id="4" name="投影片編號版面配置區 3">
            <a:extLst>
              <a:ext uri="{FF2B5EF4-FFF2-40B4-BE49-F238E27FC236}">
                <a16:creationId xmlns:a16="http://schemas.microsoft.com/office/drawing/2014/main" id="{66495FE8-A340-457B-AB2D-7F4465DA4F9B}"/>
              </a:ext>
            </a:extLst>
          </p:cNvPr>
          <p:cNvSpPr>
            <a:spLocks noGrp="1"/>
          </p:cNvSpPr>
          <p:nvPr>
            <p:ph type="sldNum" sz="quarter" idx="10"/>
          </p:nvPr>
        </p:nvSpPr>
        <p:spPr/>
        <p:txBody>
          <a:bodyPr/>
          <a:lstStyle/>
          <a:p>
            <a:pPr>
              <a:defRPr/>
            </a:pPr>
            <a:fld id="{CF627BE3-1269-44D5-A349-82FD5D94EBD8}" type="slidenum">
              <a:rPr lang="en-US" altLang="zh-TW" smtClean="0"/>
              <a:pPr>
                <a:defRPr/>
              </a:pPr>
              <a:t>19</a:t>
            </a:fld>
            <a:endParaRPr lang="en-US" altLang="zh-TW"/>
          </a:p>
        </p:txBody>
      </p:sp>
      <p:sp>
        <p:nvSpPr>
          <p:cNvPr id="5" name="內容版面配置區 2">
            <a:extLst>
              <a:ext uri="{FF2B5EF4-FFF2-40B4-BE49-F238E27FC236}">
                <a16:creationId xmlns:a16="http://schemas.microsoft.com/office/drawing/2014/main" id="{12E82CD7-D5E1-4294-B67A-F4C08EB23965}"/>
              </a:ext>
            </a:extLst>
          </p:cNvPr>
          <p:cNvSpPr txBox="1">
            <a:spLocks/>
          </p:cNvSpPr>
          <p:nvPr/>
        </p:nvSpPr>
        <p:spPr bwMode="auto">
          <a:xfrm>
            <a:off x="601134" y="4356923"/>
            <a:ext cx="11152717" cy="175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None/>
            </a:pPr>
            <a:r>
              <a:rPr lang="en-US" altLang="zh-TW" sz="2000" b="1" kern="0" dirty="0"/>
              <a:t>Use Cases:</a:t>
            </a:r>
          </a:p>
          <a:p>
            <a:pPr lvl="1"/>
            <a:r>
              <a:rPr lang="en-US" altLang="zh-TW" sz="2000" kern="0" dirty="0"/>
              <a:t>Fine-tuning LLMs on </a:t>
            </a:r>
            <a:r>
              <a:rPr lang="en-US" altLang="zh-TW" sz="2000" b="1" kern="0" dirty="0"/>
              <a:t>domain-specific data</a:t>
            </a:r>
            <a:r>
              <a:rPr lang="en-US" altLang="zh-TW" sz="2000" kern="0" dirty="0"/>
              <a:t> (e.g., medical, legal, finance) and </a:t>
            </a:r>
            <a:r>
              <a:rPr lang="en-US" altLang="zh-TW" sz="2000" b="1" kern="0" dirty="0"/>
              <a:t>special formatting</a:t>
            </a:r>
            <a:endParaRPr lang="en-US" altLang="zh-TW" sz="2000" kern="0" dirty="0"/>
          </a:p>
          <a:p>
            <a:pPr lvl="1"/>
            <a:r>
              <a:rPr lang="en-US" altLang="zh-TW" sz="2000" kern="0" dirty="0"/>
              <a:t>Fine tuning on limited hardware</a:t>
            </a:r>
          </a:p>
          <a:p>
            <a:pPr lvl="1"/>
            <a:r>
              <a:rPr lang="en-US" altLang="zh-TW" sz="2000" kern="0" dirty="0"/>
              <a:t>When you only want to partially modify model performance while maintaining core behavior</a:t>
            </a:r>
          </a:p>
        </p:txBody>
      </p:sp>
    </p:spTree>
    <p:extLst>
      <p:ext uri="{BB962C8B-B14F-4D97-AF65-F5344CB8AC3E}">
        <p14:creationId xmlns:p14="http://schemas.microsoft.com/office/powerpoint/2010/main" val="55090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8809E-4714-4734-B649-E4D39425142C}"/>
              </a:ext>
            </a:extLst>
          </p:cNvPr>
          <p:cNvSpPr>
            <a:spLocks noGrp="1"/>
          </p:cNvSpPr>
          <p:nvPr>
            <p:ph type="title"/>
          </p:nvPr>
        </p:nvSpPr>
        <p:spPr/>
        <p:txBody>
          <a:bodyPr/>
          <a:lstStyle/>
          <a:p>
            <a:r>
              <a:rPr lang="en-US" altLang="zh-TW" sz="4000" dirty="0"/>
              <a:t>Lesson Outline</a:t>
            </a:r>
          </a:p>
        </p:txBody>
      </p:sp>
      <p:sp>
        <p:nvSpPr>
          <p:cNvPr id="3" name="內容版面配置區 2">
            <a:extLst>
              <a:ext uri="{FF2B5EF4-FFF2-40B4-BE49-F238E27FC236}">
                <a16:creationId xmlns:a16="http://schemas.microsoft.com/office/drawing/2014/main" id="{2F4D1E6E-1D20-4E8F-AA86-85FEEEF40A3C}"/>
              </a:ext>
            </a:extLst>
          </p:cNvPr>
          <p:cNvSpPr>
            <a:spLocks noGrp="1"/>
          </p:cNvSpPr>
          <p:nvPr>
            <p:ph idx="1"/>
          </p:nvPr>
        </p:nvSpPr>
        <p:spPr>
          <a:xfrm>
            <a:off x="609600" y="1206499"/>
            <a:ext cx="11152717" cy="4757737"/>
          </a:xfrm>
        </p:spPr>
        <p:txBody>
          <a:bodyPr/>
          <a:lstStyle/>
          <a:p>
            <a:pPr marL="0" indent="0">
              <a:buNone/>
            </a:pPr>
            <a:r>
              <a:rPr lang="en-US" altLang="zh-TW" sz="1800" b="0" i="0" dirty="0">
                <a:solidFill>
                  <a:srgbClr val="000000"/>
                </a:solidFill>
                <a:effectLst/>
                <a:latin typeface="Arial" panose="020B0604020202020204" pitchFamily="34" charset="0"/>
              </a:rPr>
              <a:t>Theoretical Component</a:t>
            </a:r>
          </a:p>
          <a:p>
            <a:pPr marL="914400" lvl="1" indent="-514350">
              <a:buFont typeface="+mj-lt"/>
              <a:buAutoNum type="arabicPeriod"/>
            </a:pPr>
            <a:r>
              <a:rPr lang="en-US" altLang="zh-TW" sz="1600" b="0" i="0" dirty="0">
                <a:solidFill>
                  <a:srgbClr val="000000"/>
                </a:solidFill>
                <a:effectLst/>
                <a:latin typeface="Arial" panose="020B0604020202020204" pitchFamily="34" charset="0"/>
              </a:rPr>
              <a:t>Introduction to Function Calling: Overview</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Foundations of LLMs</a:t>
            </a:r>
          </a:p>
          <a:p>
            <a:pPr marL="914400" lvl="1" indent="-514350">
              <a:buFont typeface="+mj-lt"/>
              <a:buAutoNum type="arabicPeriod"/>
            </a:pPr>
            <a:r>
              <a:rPr lang="en-US" altLang="zh-TW" sz="1600" dirty="0">
                <a:solidFill>
                  <a:srgbClr val="000000"/>
                </a:solidFill>
                <a:latin typeface="Arial" panose="020B0604020202020204" pitchFamily="34" charset="0"/>
              </a:rPr>
              <a:t>Basics of LLM Fine Tuning</a:t>
            </a:r>
          </a:p>
          <a:p>
            <a:pPr marL="914400" lvl="1" indent="-514350">
              <a:buFont typeface="+mj-lt"/>
              <a:buAutoNum type="arabicPeriod"/>
            </a:pPr>
            <a:r>
              <a:rPr lang="en-US" altLang="zh-TW" sz="1600" b="0" i="0" dirty="0">
                <a:solidFill>
                  <a:srgbClr val="000000"/>
                </a:solidFill>
                <a:effectLst/>
                <a:latin typeface="Arial" panose="020B0604020202020204" pitchFamily="34" charset="0"/>
              </a:rPr>
              <a:t>Retrieval-Augmented Generation (RAG)</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Function Calling Implementation</a:t>
            </a:r>
          </a:p>
          <a:p>
            <a:pPr marL="0" indent="0">
              <a:buNone/>
            </a:pPr>
            <a:endParaRPr lang="en-US" altLang="zh-TW" sz="1800" b="0" i="0" dirty="0">
              <a:solidFill>
                <a:srgbClr val="000000"/>
              </a:solidFill>
              <a:effectLst/>
              <a:latin typeface="Arial" panose="020B0604020202020204" pitchFamily="34" charset="0"/>
            </a:endParaRPr>
          </a:p>
          <a:p>
            <a:pPr marL="0" indent="0">
              <a:buNone/>
            </a:pPr>
            <a:r>
              <a:rPr lang="en-US" altLang="zh-TW" sz="1800" dirty="0">
                <a:solidFill>
                  <a:srgbClr val="000000"/>
                </a:solidFill>
                <a:latin typeface="Arial" panose="020B0604020202020204" pitchFamily="34" charset="0"/>
              </a:rPr>
              <a:t>Break Time</a:t>
            </a:r>
            <a:endParaRPr lang="en-US" altLang="zh-TW" sz="1800" b="0" i="0" dirty="0">
              <a:solidFill>
                <a:srgbClr val="000000"/>
              </a:solidFill>
              <a:effectLst/>
              <a:latin typeface="Arial" panose="020B0604020202020204" pitchFamily="34" charset="0"/>
            </a:endParaRPr>
          </a:p>
          <a:p>
            <a:pPr marL="0" indent="0">
              <a:buNone/>
            </a:pPr>
            <a:endParaRPr lang="en-US" altLang="zh-TW" sz="1800" b="0" i="0" dirty="0">
              <a:solidFill>
                <a:srgbClr val="000000"/>
              </a:solidFill>
              <a:effectLst/>
              <a:latin typeface="Arial" panose="020B0604020202020204" pitchFamily="34" charset="0"/>
            </a:endParaRPr>
          </a:p>
          <a:p>
            <a:pPr marL="0" indent="0">
              <a:buNone/>
            </a:pPr>
            <a:r>
              <a:rPr lang="en-US" altLang="zh-TW" sz="1800" b="0" i="0" dirty="0">
                <a:solidFill>
                  <a:srgbClr val="000000"/>
                </a:solidFill>
                <a:effectLst/>
                <a:latin typeface="Arial" panose="020B0604020202020204" pitchFamily="34" charset="0"/>
              </a:rPr>
              <a:t>Practical Component</a:t>
            </a:r>
          </a:p>
          <a:p>
            <a:pPr marL="914400" lvl="1" indent="-514350">
              <a:buFont typeface="+mj-lt"/>
              <a:buAutoNum type="arabicPeriod"/>
            </a:pPr>
            <a:r>
              <a:rPr lang="en-US" altLang="zh-TW" sz="1600" b="0" i="0" dirty="0">
                <a:solidFill>
                  <a:srgbClr val="000000"/>
                </a:solidFill>
                <a:effectLst/>
                <a:latin typeface="Arial" panose="020B0604020202020204" pitchFamily="34" charset="0"/>
              </a:rPr>
              <a:t>Porting Nvidia Solutions to ROCm/Ryzen AI</a:t>
            </a:r>
          </a:p>
          <a:p>
            <a:pPr marL="914400" lvl="1" indent="-514350">
              <a:buFont typeface="+mj-lt"/>
              <a:buAutoNum type="arabicPeriod"/>
            </a:pPr>
            <a:r>
              <a:rPr lang="en-US" altLang="zh-TW" sz="1600" dirty="0"/>
              <a:t>Preparations for Working With LLMs</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LLM Deployment Using Transformers</a:t>
            </a:r>
          </a:p>
          <a:p>
            <a:pPr marL="914400" lvl="1" indent="-514350">
              <a:buFont typeface="+mj-lt"/>
              <a:buAutoNum type="arabicPeriod"/>
            </a:pPr>
            <a:r>
              <a:rPr lang="en-US" altLang="zh-TW" sz="1600" b="0" i="0" dirty="0">
                <a:solidFill>
                  <a:srgbClr val="000000"/>
                </a:solidFill>
                <a:effectLst/>
                <a:latin typeface="Arial" panose="020B0604020202020204" pitchFamily="34" charset="0"/>
              </a:rPr>
              <a:t>LLM Deployment Alternatives</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Fine Tuning with </a:t>
            </a:r>
            <a:r>
              <a:rPr lang="en-US" altLang="zh-TW" sz="1600" b="0" i="0" dirty="0" err="1">
                <a:solidFill>
                  <a:srgbClr val="000000"/>
                </a:solidFill>
                <a:effectLst/>
                <a:latin typeface="Arial" panose="020B0604020202020204" pitchFamily="34" charset="0"/>
              </a:rPr>
              <a:t>LoRA</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Function Calling Using Transformers and </a:t>
            </a:r>
            <a:r>
              <a:rPr lang="en-US" altLang="zh-TW" sz="1600" b="0" i="0" dirty="0" err="1">
                <a:solidFill>
                  <a:srgbClr val="000000"/>
                </a:solidFill>
                <a:effectLst/>
                <a:latin typeface="Arial" panose="020B0604020202020204" pitchFamily="34" charset="0"/>
              </a:rPr>
              <a:t>Ollama</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RAG Using </a:t>
            </a:r>
            <a:r>
              <a:rPr lang="en-US" altLang="zh-TW" sz="1600" b="0" i="0" dirty="0" err="1">
                <a:solidFill>
                  <a:srgbClr val="000000"/>
                </a:solidFill>
                <a:effectLst/>
                <a:latin typeface="Arial" panose="020B0604020202020204" pitchFamily="34" charset="0"/>
              </a:rPr>
              <a:t>Ollama</a:t>
            </a:r>
            <a:r>
              <a:rPr lang="en-US" altLang="zh-TW" sz="1600" b="0" i="0" dirty="0">
                <a:solidFill>
                  <a:srgbClr val="000000"/>
                </a:solidFill>
                <a:effectLst/>
                <a:latin typeface="Arial" panose="020B0604020202020204" pitchFamily="34" charset="0"/>
              </a:rPr>
              <a:t> and LM Studio</a:t>
            </a:r>
          </a:p>
        </p:txBody>
      </p:sp>
      <p:sp>
        <p:nvSpPr>
          <p:cNvPr id="4" name="投影片編號版面配置區 3">
            <a:extLst>
              <a:ext uri="{FF2B5EF4-FFF2-40B4-BE49-F238E27FC236}">
                <a16:creationId xmlns:a16="http://schemas.microsoft.com/office/drawing/2014/main" id="{077D410D-7EF9-4504-A530-D91317B07BCE}"/>
              </a:ext>
            </a:extLst>
          </p:cNvPr>
          <p:cNvSpPr>
            <a:spLocks noGrp="1"/>
          </p:cNvSpPr>
          <p:nvPr>
            <p:ph type="sldNum" sz="quarter" idx="10"/>
          </p:nvPr>
        </p:nvSpPr>
        <p:spPr/>
        <p:txBody>
          <a:bodyPr/>
          <a:lstStyle/>
          <a:p>
            <a:pPr>
              <a:defRPr/>
            </a:pPr>
            <a:fld id="{CF627BE3-1269-44D5-A349-82FD5D94EBD8}" type="slidenum">
              <a:rPr lang="en-US" altLang="zh-TW" smtClean="0"/>
              <a:pPr>
                <a:defRPr/>
              </a:pPr>
              <a:t>2</a:t>
            </a:fld>
            <a:endParaRPr lang="en-US" altLang="zh-TW"/>
          </a:p>
        </p:txBody>
      </p:sp>
      <p:sp>
        <p:nvSpPr>
          <p:cNvPr id="6" name="文字方塊 5">
            <a:extLst>
              <a:ext uri="{FF2B5EF4-FFF2-40B4-BE49-F238E27FC236}">
                <a16:creationId xmlns:a16="http://schemas.microsoft.com/office/drawing/2014/main" id="{8475D98D-1372-43EF-B592-96FC520D6777}"/>
              </a:ext>
            </a:extLst>
          </p:cNvPr>
          <p:cNvSpPr txBox="1"/>
          <p:nvPr/>
        </p:nvSpPr>
        <p:spPr>
          <a:xfrm>
            <a:off x="5796998" y="5005170"/>
            <a:ext cx="6147352" cy="646331"/>
          </a:xfrm>
          <a:prstGeom prst="rect">
            <a:avLst/>
          </a:prstGeom>
          <a:noFill/>
        </p:spPr>
        <p:txBody>
          <a:bodyPr wrap="square">
            <a:spAutoFit/>
          </a:bodyPr>
          <a:lstStyle/>
          <a:p>
            <a:pPr lvl="1"/>
            <a:r>
              <a:rPr lang="en-US" altLang="zh-TW" sz="1800" dirty="0"/>
              <a:t>Code and lecture slides: </a:t>
            </a:r>
            <a:r>
              <a:rPr lang="en-US" altLang="zh-TW" sz="1800" dirty="0">
                <a:hlinkClick r:id="rId3"/>
              </a:rPr>
              <a:t>https://github.com/jonathansimple/intro-to-llms</a:t>
            </a:r>
            <a:endParaRPr lang="en-US" altLang="zh-TW" sz="1800" dirty="0"/>
          </a:p>
        </p:txBody>
      </p:sp>
    </p:spTree>
    <p:extLst>
      <p:ext uri="{BB962C8B-B14F-4D97-AF65-F5344CB8AC3E}">
        <p14:creationId xmlns:p14="http://schemas.microsoft.com/office/powerpoint/2010/main" val="420850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Retrieval-Augmented Generation (RAG)</a:t>
            </a:r>
            <a:endParaRPr lang="zh-TW" altLang="en-US" sz="5400" dirty="0"/>
          </a:p>
        </p:txBody>
      </p:sp>
    </p:spTree>
    <p:extLst>
      <p:ext uri="{BB962C8B-B14F-4D97-AF65-F5344CB8AC3E}">
        <p14:creationId xmlns:p14="http://schemas.microsoft.com/office/powerpoint/2010/main" val="400563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980F5-A995-4701-8904-BF9862A5E159}"/>
              </a:ext>
            </a:extLst>
          </p:cNvPr>
          <p:cNvSpPr>
            <a:spLocks noGrp="1"/>
          </p:cNvSpPr>
          <p:nvPr>
            <p:ph type="title"/>
          </p:nvPr>
        </p:nvSpPr>
        <p:spPr/>
        <p:txBody>
          <a:bodyPr/>
          <a:lstStyle/>
          <a:p>
            <a:r>
              <a:rPr lang="en-US" altLang="zh-TW" sz="3600" dirty="0"/>
              <a:t>What Is RAG (Retrieval-Augmented Generation)?</a:t>
            </a:r>
            <a:endParaRPr lang="zh-TW" altLang="en-US" sz="3600" dirty="0"/>
          </a:p>
        </p:txBody>
      </p:sp>
      <p:sp>
        <p:nvSpPr>
          <p:cNvPr id="3" name="內容版面配置區 2">
            <a:extLst>
              <a:ext uri="{FF2B5EF4-FFF2-40B4-BE49-F238E27FC236}">
                <a16:creationId xmlns:a16="http://schemas.microsoft.com/office/drawing/2014/main" id="{F01914D9-B9ED-4F0F-857C-6ACA83702B2E}"/>
              </a:ext>
            </a:extLst>
          </p:cNvPr>
          <p:cNvSpPr>
            <a:spLocks noGrp="1"/>
          </p:cNvSpPr>
          <p:nvPr>
            <p:ph idx="1"/>
          </p:nvPr>
        </p:nvSpPr>
        <p:spPr>
          <a:xfrm>
            <a:off x="609600" y="1206499"/>
            <a:ext cx="11152717" cy="4757737"/>
          </a:xfrm>
        </p:spPr>
        <p:txBody>
          <a:bodyPr/>
          <a:lstStyle/>
          <a:p>
            <a:pPr marL="0" indent="0">
              <a:buNone/>
            </a:pPr>
            <a:r>
              <a:rPr lang="en-US" altLang="zh-TW" sz="2000" b="1" dirty="0"/>
              <a:t>Problem: </a:t>
            </a:r>
            <a:r>
              <a:rPr lang="en-US" altLang="zh-TW" sz="2000" dirty="0"/>
              <a:t>LLMs like GPT are trained on massive datasets, but they:</a:t>
            </a:r>
          </a:p>
          <a:p>
            <a:r>
              <a:rPr lang="en-US" altLang="zh-TW" sz="2000" dirty="0"/>
              <a:t>Can hallucinate (make up facts)</a:t>
            </a:r>
          </a:p>
          <a:p>
            <a:r>
              <a:rPr lang="en-US" altLang="zh-TW" sz="2000" dirty="0"/>
              <a:t>Do not have any knowledge of current events after their training cutoff date</a:t>
            </a:r>
          </a:p>
          <a:p>
            <a:r>
              <a:rPr lang="en-US" altLang="zh-TW" sz="2000" dirty="0"/>
              <a:t>Can’t access private or custom data during pretraining</a:t>
            </a:r>
          </a:p>
          <a:p>
            <a:r>
              <a:rPr lang="en-US" altLang="zh-TW" sz="2000" dirty="0"/>
              <a:t>For smaller models, they lack domain specific expertise</a:t>
            </a:r>
          </a:p>
          <a:p>
            <a:endParaRPr lang="en-US" altLang="zh-TW" sz="2000" dirty="0"/>
          </a:p>
          <a:p>
            <a:pPr marL="0" indent="0">
              <a:buNone/>
            </a:pPr>
            <a:r>
              <a:rPr lang="en-US" altLang="zh-TW" sz="2000" b="1" dirty="0"/>
              <a:t>Solution:</a:t>
            </a:r>
            <a:r>
              <a:rPr lang="en-US" altLang="zh-TW" sz="2000" dirty="0"/>
              <a:t> RAG</a:t>
            </a:r>
          </a:p>
          <a:p>
            <a:r>
              <a:rPr lang="en-US" altLang="zh-TW" sz="2000" u="sng" dirty="0"/>
              <a:t>Step 1:</a:t>
            </a:r>
            <a:r>
              <a:rPr lang="en-US" altLang="zh-TW" sz="2000" dirty="0"/>
              <a:t> Retrieve relevant documents from an external database (e.g., PDFs, websites)</a:t>
            </a:r>
          </a:p>
          <a:p>
            <a:r>
              <a:rPr lang="en-US" altLang="zh-TW" sz="2000" u="sng" dirty="0"/>
              <a:t>Step 2:</a:t>
            </a:r>
            <a:r>
              <a:rPr lang="en-US" altLang="zh-TW" sz="2000" dirty="0"/>
              <a:t> Generate an answer using both the user question and the retrieved content</a:t>
            </a:r>
          </a:p>
          <a:p>
            <a:pPr marL="0" indent="0">
              <a:buNone/>
            </a:pPr>
            <a:endParaRPr lang="en-US" altLang="zh-TW" sz="2000" dirty="0"/>
          </a:p>
          <a:p>
            <a:pPr marL="0" indent="0">
              <a:buNone/>
            </a:pPr>
            <a:r>
              <a:rPr lang="en-US" altLang="zh-TW" sz="2000" dirty="0"/>
              <a:t>This makes responses:</a:t>
            </a:r>
          </a:p>
          <a:p>
            <a:pPr marL="0" indent="0">
              <a:buNone/>
            </a:pPr>
            <a:r>
              <a:rPr lang="zh-TW" altLang="en-US" sz="2000" dirty="0"/>
              <a:t>✅ </a:t>
            </a:r>
            <a:r>
              <a:rPr lang="en-US" altLang="zh-TW" sz="2000" dirty="0"/>
              <a:t>More accurate</a:t>
            </a:r>
          </a:p>
          <a:p>
            <a:pPr marL="0" indent="0">
              <a:buNone/>
            </a:pPr>
            <a:r>
              <a:rPr lang="zh-TW" altLang="en-US" sz="2000" dirty="0"/>
              <a:t>✅ </a:t>
            </a:r>
            <a:r>
              <a:rPr lang="en-US" altLang="zh-TW" sz="2000" dirty="0"/>
              <a:t>More up-to-date</a:t>
            </a:r>
          </a:p>
          <a:p>
            <a:pPr marL="0" indent="0">
              <a:buNone/>
            </a:pPr>
            <a:r>
              <a:rPr lang="zh-TW" altLang="en-US" sz="2000" dirty="0"/>
              <a:t>✅ </a:t>
            </a:r>
            <a:r>
              <a:rPr lang="en-US" altLang="zh-TW" sz="2000" dirty="0"/>
              <a:t>Customizable to your domain</a:t>
            </a:r>
            <a:endParaRPr lang="zh-TW" altLang="en-US" sz="2000" dirty="0"/>
          </a:p>
        </p:txBody>
      </p:sp>
      <p:sp>
        <p:nvSpPr>
          <p:cNvPr id="4" name="投影片編號版面配置區 3">
            <a:extLst>
              <a:ext uri="{FF2B5EF4-FFF2-40B4-BE49-F238E27FC236}">
                <a16:creationId xmlns:a16="http://schemas.microsoft.com/office/drawing/2014/main" id="{3069424F-EDAE-46E0-9C08-F3955AD0216D}"/>
              </a:ext>
            </a:extLst>
          </p:cNvPr>
          <p:cNvSpPr>
            <a:spLocks noGrp="1"/>
          </p:cNvSpPr>
          <p:nvPr>
            <p:ph type="sldNum" sz="quarter" idx="10"/>
          </p:nvPr>
        </p:nvSpPr>
        <p:spPr/>
        <p:txBody>
          <a:bodyPr/>
          <a:lstStyle/>
          <a:p>
            <a:pPr>
              <a:defRPr/>
            </a:pPr>
            <a:fld id="{CF627BE3-1269-44D5-A349-82FD5D94EBD8}" type="slidenum">
              <a:rPr lang="en-US" altLang="zh-TW" smtClean="0"/>
              <a:pPr>
                <a:defRPr/>
              </a:pPr>
              <a:t>21</a:t>
            </a:fld>
            <a:endParaRPr lang="en-US" altLang="zh-TW"/>
          </a:p>
        </p:txBody>
      </p:sp>
      <p:sp>
        <p:nvSpPr>
          <p:cNvPr id="5" name="文字方塊 4">
            <a:extLst>
              <a:ext uri="{FF2B5EF4-FFF2-40B4-BE49-F238E27FC236}">
                <a16:creationId xmlns:a16="http://schemas.microsoft.com/office/drawing/2014/main" id="{6B798784-237A-40CA-8C41-9130415221CD}"/>
              </a:ext>
            </a:extLst>
          </p:cNvPr>
          <p:cNvSpPr txBox="1"/>
          <p:nvPr/>
        </p:nvSpPr>
        <p:spPr>
          <a:xfrm>
            <a:off x="4833257" y="5466835"/>
            <a:ext cx="5475514" cy="369332"/>
          </a:xfrm>
          <a:prstGeom prst="rect">
            <a:avLst/>
          </a:prstGeom>
          <a:noFill/>
        </p:spPr>
        <p:txBody>
          <a:bodyPr wrap="square" rtlCol="0">
            <a:spAutoFit/>
          </a:bodyPr>
          <a:lstStyle/>
          <a:p>
            <a:r>
              <a:rPr lang="en-US" altLang="zh-TW" b="1" dirty="0"/>
              <a:t>All without fine-tuning!</a:t>
            </a:r>
            <a:endParaRPr lang="zh-TW" altLang="en-US" b="1" dirty="0"/>
          </a:p>
        </p:txBody>
      </p:sp>
    </p:spTree>
    <p:extLst>
      <p:ext uri="{BB962C8B-B14F-4D97-AF65-F5344CB8AC3E}">
        <p14:creationId xmlns:p14="http://schemas.microsoft.com/office/powerpoint/2010/main" val="296554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A2EBF7-A529-4EC4-92D1-E76F298902B2}"/>
              </a:ext>
            </a:extLst>
          </p:cNvPr>
          <p:cNvSpPr>
            <a:spLocks noGrp="1"/>
          </p:cNvSpPr>
          <p:nvPr>
            <p:ph type="title"/>
          </p:nvPr>
        </p:nvSpPr>
        <p:spPr/>
        <p:txBody>
          <a:bodyPr/>
          <a:lstStyle/>
          <a:p>
            <a:r>
              <a:rPr lang="en-US" altLang="zh-TW" dirty="0"/>
              <a:t>RAG Encoder</a:t>
            </a:r>
            <a:endParaRPr lang="zh-TW" altLang="en-US" dirty="0"/>
          </a:p>
        </p:txBody>
      </p:sp>
      <p:sp>
        <p:nvSpPr>
          <p:cNvPr id="3" name="內容版面配置區 2">
            <a:extLst>
              <a:ext uri="{FF2B5EF4-FFF2-40B4-BE49-F238E27FC236}">
                <a16:creationId xmlns:a16="http://schemas.microsoft.com/office/drawing/2014/main" id="{041A0588-3490-471C-86CD-F2A2F7F00410}"/>
              </a:ext>
            </a:extLst>
          </p:cNvPr>
          <p:cNvSpPr>
            <a:spLocks noGrp="1"/>
          </p:cNvSpPr>
          <p:nvPr>
            <p:ph idx="1"/>
          </p:nvPr>
        </p:nvSpPr>
        <p:spPr/>
        <p:txBody>
          <a:bodyPr/>
          <a:lstStyle/>
          <a:p>
            <a:r>
              <a:rPr lang="en-US" altLang="zh-TW" sz="2400" dirty="0"/>
              <a:t>How does the retrieval system know which documents are </a:t>
            </a:r>
            <a:r>
              <a:rPr lang="en-US" altLang="zh-TW" sz="2400" b="1" dirty="0"/>
              <a:t>relevant</a:t>
            </a:r>
            <a:r>
              <a:rPr lang="en-US" altLang="zh-TW" sz="2400" dirty="0"/>
              <a:t>?</a:t>
            </a:r>
          </a:p>
          <a:p>
            <a:endParaRPr lang="en-US" altLang="zh-TW" sz="2400" dirty="0"/>
          </a:p>
          <a:p>
            <a:r>
              <a:rPr lang="en-US" altLang="zh-TW" sz="2400" dirty="0"/>
              <a:t>With RAG, you are working (generally) with 2 models</a:t>
            </a:r>
          </a:p>
          <a:p>
            <a:pPr lvl="1"/>
            <a:r>
              <a:rPr lang="en-US" altLang="zh-TW" sz="2000" dirty="0"/>
              <a:t>LLM model (generator) that answers your questions</a:t>
            </a:r>
          </a:p>
          <a:p>
            <a:pPr lvl="1"/>
            <a:r>
              <a:rPr lang="en-US" altLang="zh-TW" sz="2000" dirty="0"/>
              <a:t>Embedding model (encoder) that maps your question into the same vector space as your dataset</a:t>
            </a:r>
            <a:r>
              <a:rPr lang="zh-TW" altLang="en-US" sz="2000" dirty="0"/>
              <a:t> </a:t>
            </a:r>
            <a:r>
              <a:rPr lang="en-US" altLang="zh-TW" sz="2000" dirty="0"/>
              <a:t>(vector store)</a:t>
            </a:r>
          </a:p>
          <a:p>
            <a:pPr lvl="1"/>
            <a:endParaRPr lang="en-US" altLang="zh-TW" sz="2000" dirty="0"/>
          </a:p>
          <a:p>
            <a:r>
              <a:rPr lang="en-US" altLang="zh-TW" sz="2400" dirty="0"/>
              <a:t>The vector store finds the most similar documents (top-k) to the query vector (cosine similarity)</a:t>
            </a:r>
            <a:endParaRPr lang="zh-TW" altLang="en-US" sz="2400" dirty="0"/>
          </a:p>
        </p:txBody>
      </p:sp>
      <p:sp>
        <p:nvSpPr>
          <p:cNvPr id="4" name="投影片編號版面配置區 3">
            <a:extLst>
              <a:ext uri="{FF2B5EF4-FFF2-40B4-BE49-F238E27FC236}">
                <a16:creationId xmlns:a16="http://schemas.microsoft.com/office/drawing/2014/main" id="{DB14CC32-CD7E-4201-8109-B13ECE15FE83}"/>
              </a:ext>
            </a:extLst>
          </p:cNvPr>
          <p:cNvSpPr>
            <a:spLocks noGrp="1"/>
          </p:cNvSpPr>
          <p:nvPr>
            <p:ph type="sldNum" sz="quarter" idx="10"/>
          </p:nvPr>
        </p:nvSpPr>
        <p:spPr/>
        <p:txBody>
          <a:bodyPr/>
          <a:lstStyle/>
          <a:p>
            <a:pPr>
              <a:defRPr/>
            </a:pPr>
            <a:fld id="{CF627BE3-1269-44D5-A349-82FD5D94EBD8}" type="slidenum">
              <a:rPr lang="en-US" altLang="zh-TW" smtClean="0"/>
              <a:pPr>
                <a:defRPr/>
              </a:pPr>
              <a:t>22</a:t>
            </a:fld>
            <a:endParaRPr lang="en-US" altLang="zh-TW"/>
          </a:p>
        </p:txBody>
      </p:sp>
    </p:spTree>
    <p:extLst>
      <p:ext uri="{BB962C8B-B14F-4D97-AF65-F5344CB8AC3E}">
        <p14:creationId xmlns:p14="http://schemas.microsoft.com/office/powerpoint/2010/main" val="324459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4C618F-5F87-45BC-8671-6721C0C69530}"/>
              </a:ext>
            </a:extLst>
          </p:cNvPr>
          <p:cNvSpPr>
            <a:spLocks noGrp="1"/>
          </p:cNvSpPr>
          <p:nvPr>
            <p:ph type="title"/>
          </p:nvPr>
        </p:nvSpPr>
        <p:spPr/>
        <p:txBody>
          <a:bodyPr/>
          <a:lstStyle/>
          <a:p>
            <a:r>
              <a:rPr lang="en-US" altLang="zh-TW" dirty="0"/>
              <a:t>An Example RAG Framework</a:t>
            </a:r>
            <a:endParaRPr lang="zh-TW" altLang="en-US" dirty="0"/>
          </a:p>
        </p:txBody>
      </p:sp>
      <p:sp>
        <p:nvSpPr>
          <p:cNvPr id="4" name="投影片編號版面配置區 3">
            <a:extLst>
              <a:ext uri="{FF2B5EF4-FFF2-40B4-BE49-F238E27FC236}">
                <a16:creationId xmlns:a16="http://schemas.microsoft.com/office/drawing/2014/main" id="{E8B5DF21-EC0A-4432-B7A5-93B61ED10E44}"/>
              </a:ext>
            </a:extLst>
          </p:cNvPr>
          <p:cNvSpPr>
            <a:spLocks noGrp="1"/>
          </p:cNvSpPr>
          <p:nvPr>
            <p:ph type="sldNum" sz="quarter" idx="10"/>
          </p:nvPr>
        </p:nvSpPr>
        <p:spPr/>
        <p:txBody>
          <a:bodyPr/>
          <a:lstStyle/>
          <a:p>
            <a:pPr>
              <a:defRPr/>
            </a:pPr>
            <a:fld id="{CF627BE3-1269-44D5-A349-82FD5D94EBD8}" type="slidenum">
              <a:rPr lang="en-US" altLang="zh-TW" smtClean="0"/>
              <a:pPr>
                <a:defRPr/>
              </a:pPr>
              <a:t>23</a:t>
            </a:fld>
            <a:endParaRPr lang="en-US" altLang="zh-TW"/>
          </a:p>
        </p:txBody>
      </p:sp>
      <p:sp>
        <p:nvSpPr>
          <p:cNvPr id="5" name="流程圖: 磁碟 4">
            <a:extLst>
              <a:ext uri="{FF2B5EF4-FFF2-40B4-BE49-F238E27FC236}">
                <a16:creationId xmlns:a16="http://schemas.microsoft.com/office/drawing/2014/main" id="{3226E67B-DF43-4B76-B1E1-DFDBABA269CB}"/>
              </a:ext>
            </a:extLst>
          </p:cNvPr>
          <p:cNvSpPr/>
          <p:nvPr/>
        </p:nvSpPr>
        <p:spPr bwMode="auto">
          <a:xfrm>
            <a:off x="5823856" y="4182690"/>
            <a:ext cx="990601" cy="130923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語音泡泡: 橢圓形 8">
            <a:extLst>
              <a:ext uri="{FF2B5EF4-FFF2-40B4-BE49-F238E27FC236}">
                <a16:creationId xmlns:a16="http://schemas.microsoft.com/office/drawing/2014/main" id="{7A1D38FE-A384-4FED-BF61-0A2A809EA62B}"/>
              </a:ext>
            </a:extLst>
          </p:cNvPr>
          <p:cNvSpPr/>
          <p:nvPr/>
        </p:nvSpPr>
        <p:spPr bwMode="auto">
          <a:xfrm>
            <a:off x="1665514" y="1982367"/>
            <a:ext cx="1905000" cy="1045029"/>
          </a:xfrm>
          <a:prstGeom prst="wedgeEllipse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0" name="流程圖: 多重文件 9">
            <a:extLst>
              <a:ext uri="{FF2B5EF4-FFF2-40B4-BE49-F238E27FC236}">
                <a16:creationId xmlns:a16="http://schemas.microsoft.com/office/drawing/2014/main" id="{4EF1CC61-A994-4302-89B2-57F62C2250BF}"/>
              </a:ext>
            </a:extLst>
          </p:cNvPr>
          <p:cNvSpPr/>
          <p:nvPr/>
        </p:nvSpPr>
        <p:spPr bwMode="auto">
          <a:xfrm>
            <a:off x="1823357" y="4280661"/>
            <a:ext cx="1589314" cy="1415143"/>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p:txBody>
      </p:sp>
      <p:sp>
        <p:nvSpPr>
          <p:cNvPr id="11" name="流程圖: 程序 10">
            <a:extLst>
              <a:ext uri="{FF2B5EF4-FFF2-40B4-BE49-F238E27FC236}">
                <a16:creationId xmlns:a16="http://schemas.microsoft.com/office/drawing/2014/main" id="{EA5C80BA-2ABC-48ED-BFCB-6D5E1475B04F}"/>
              </a:ext>
            </a:extLst>
          </p:cNvPr>
          <p:cNvSpPr/>
          <p:nvPr/>
        </p:nvSpPr>
        <p:spPr bwMode="auto">
          <a:xfrm>
            <a:off x="5513615" y="2050608"/>
            <a:ext cx="1621971" cy="90854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LLM</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2" name="語音泡泡: 圓角矩形 11">
            <a:extLst>
              <a:ext uri="{FF2B5EF4-FFF2-40B4-BE49-F238E27FC236}">
                <a16:creationId xmlns:a16="http://schemas.microsoft.com/office/drawing/2014/main" id="{F6E5A6D3-1BD7-4687-802B-EDBCC259C5AC}"/>
              </a:ext>
            </a:extLst>
          </p:cNvPr>
          <p:cNvSpPr/>
          <p:nvPr/>
        </p:nvSpPr>
        <p:spPr bwMode="auto">
          <a:xfrm>
            <a:off x="8730343" y="1982367"/>
            <a:ext cx="1905000" cy="1045029"/>
          </a:xfrm>
          <a:prstGeom prst="wedgeRound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cxnSp>
        <p:nvCxnSpPr>
          <p:cNvPr id="14" name="直線單箭頭接點 13">
            <a:extLst>
              <a:ext uri="{FF2B5EF4-FFF2-40B4-BE49-F238E27FC236}">
                <a16:creationId xmlns:a16="http://schemas.microsoft.com/office/drawing/2014/main" id="{74AA887D-A64E-40EC-91C6-4F428829CD01}"/>
              </a:ext>
            </a:extLst>
          </p:cNvPr>
          <p:cNvCxnSpPr>
            <a:stCxn id="9" idx="6"/>
            <a:endCxn id="11" idx="1"/>
          </p:cNvCxnSpPr>
          <p:nvPr/>
        </p:nvCxnSpPr>
        <p:spPr bwMode="auto">
          <a:xfrm>
            <a:off x="3570514" y="2504882"/>
            <a:ext cx="19431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接點: 肘形 15">
            <a:extLst>
              <a:ext uri="{FF2B5EF4-FFF2-40B4-BE49-F238E27FC236}">
                <a16:creationId xmlns:a16="http://schemas.microsoft.com/office/drawing/2014/main" id="{AAC14669-D6B6-42C9-9597-9941EB3C1B62}"/>
              </a:ext>
            </a:extLst>
          </p:cNvPr>
          <p:cNvCxnSpPr>
            <a:stCxn id="9" idx="6"/>
            <a:endCxn id="5" idx="2"/>
          </p:cNvCxnSpPr>
          <p:nvPr/>
        </p:nvCxnSpPr>
        <p:spPr bwMode="auto">
          <a:xfrm>
            <a:off x="3570514" y="2504882"/>
            <a:ext cx="2253342" cy="2332426"/>
          </a:xfrm>
          <a:prstGeom prst="bentConnector3">
            <a:avLst>
              <a:gd name="adj1" fmla="val 41787"/>
            </a:avLst>
          </a:prstGeom>
          <a:solidFill>
            <a:schemeClr val="accent1"/>
          </a:solidFill>
          <a:ln w="9525" cap="flat" cmpd="sng" algn="ctr">
            <a:solidFill>
              <a:schemeClr val="tx1"/>
            </a:solidFill>
            <a:prstDash val="solid"/>
            <a:round/>
            <a:headEnd type="none" w="med" len="med"/>
            <a:tailEnd type="triangle"/>
          </a:ln>
          <a:effectLst/>
        </p:spPr>
      </p:cxnSp>
      <p:cxnSp>
        <p:nvCxnSpPr>
          <p:cNvPr id="20" name="直線單箭頭接點 19">
            <a:extLst>
              <a:ext uri="{FF2B5EF4-FFF2-40B4-BE49-F238E27FC236}">
                <a16:creationId xmlns:a16="http://schemas.microsoft.com/office/drawing/2014/main" id="{9D9AB780-9A58-4FA9-83C9-09A20FB1A3AF}"/>
              </a:ext>
            </a:extLst>
          </p:cNvPr>
          <p:cNvCxnSpPr>
            <a:stCxn id="11" idx="3"/>
            <a:endCxn id="12" idx="1"/>
          </p:cNvCxnSpPr>
          <p:nvPr/>
        </p:nvCxnSpPr>
        <p:spPr bwMode="auto">
          <a:xfrm>
            <a:off x="7135586" y="2504882"/>
            <a:ext cx="159475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線單箭頭接點 21">
            <a:extLst>
              <a:ext uri="{FF2B5EF4-FFF2-40B4-BE49-F238E27FC236}">
                <a16:creationId xmlns:a16="http://schemas.microsoft.com/office/drawing/2014/main" id="{59C8EE93-3B21-4F13-80CB-537BDA34DC4C}"/>
              </a:ext>
            </a:extLst>
          </p:cNvPr>
          <p:cNvCxnSpPr>
            <a:stCxn id="10" idx="3"/>
          </p:cNvCxnSpPr>
          <p:nvPr/>
        </p:nvCxnSpPr>
        <p:spPr bwMode="auto">
          <a:xfrm flipV="1">
            <a:off x="3412671" y="4988232"/>
            <a:ext cx="241118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線單箭頭接點 23">
            <a:extLst>
              <a:ext uri="{FF2B5EF4-FFF2-40B4-BE49-F238E27FC236}">
                <a16:creationId xmlns:a16="http://schemas.microsoft.com/office/drawing/2014/main" id="{712C5315-4D4C-4684-87E5-B8D348D466C5}"/>
              </a:ext>
            </a:extLst>
          </p:cNvPr>
          <p:cNvCxnSpPr>
            <a:stCxn id="5" idx="1"/>
            <a:endCxn id="11" idx="2"/>
          </p:cNvCxnSpPr>
          <p:nvPr/>
        </p:nvCxnSpPr>
        <p:spPr bwMode="auto">
          <a:xfrm flipV="1">
            <a:off x="6319157" y="2959156"/>
            <a:ext cx="5444" cy="12235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字方塊 24">
            <a:extLst>
              <a:ext uri="{FF2B5EF4-FFF2-40B4-BE49-F238E27FC236}">
                <a16:creationId xmlns:a16="http://schemas.microsoft.com/office/drawing/2014/main" id="{F77C6E7B-716A-47F4-AF2B-30DA6A73E3A9}"/>
              </a:ext>
            </a:extLst>
          </p:cNvPr>
          <p:cNvSpPr txBox="1"/>
          <p:nvPr/>
        </p:nvSpPr>
        <p:spPr>
          <a:xfrm>
            <a:off x="2064203" y="1484240"/>
            <a:ext cx="1107621" cy="369332"/>
          </a:xfrm>
          <a:prstGeom prst="rect">
            <a:avLst/>
          </a:prstGeom>
          <a:noFill/>
        </p:spPr>
        <p:txBody>
          <a:bodyPr wrap="square" rtlCol="0">
            <a:spAutoFit/>
          </a:bodyPr>
          <a:lstStyle/>
          <a:p>
            <a:pPr algn="ctr"/>
            <a:r>
              <a:rPr lang="en-US" altLang="zh-TW" dirty="0"/>
              <a:t>Query</a:t>
            </a:r>
            <a:endParaRPr lang="zh-TW" altLang="en-US" dirty="0"/>
          </a:p>
        </p:txBody>
      </p:sp>
      <p:sp>
        <p:nvSpPr>
          <p:cNvPr id="27" name="文字方塊 26">
            <a:extLst>
              <a:ext uri="{FF2B5EF4-FFF2-40B4-BE49-F238E27FC236}">
                <a16:creationId xmlns:a16="http://schemas.microsoft.com/office/drawing/2014/main" id="{63FFA153-FA28-429C-AB4B-0A7DE0F7EEC1}"/>
              </a:ext>
            </a:extLst>
          </p:cNvPr>
          <p:cNvSpPr txBox="1"/>
          <p:nvPr/>
        </p:nvSpPr>
        <p:spPr>
          <a:xfrm>
            <a:off x="4542063" y="3481671"/>
            <a:ext cx="1107621" cy="369332"/>
          </a:xfrm>
          <a:prstGeom prst="rect">
            <a:avLst/>
          </a:prstGeom>
          <a:noFill/>
        </p:spPr>
        <p:txBody>
          <a:bodyPr wrap="square" rtlCol="0">
            <a:spAutoFit/>
          </a:bodyPr>
          <a:lstStyle/>
          <a:p>
            <a:r>
              <a:rPr lang="en-US" altLang="zh-TW" dirty="0"/>
              <a:t>encoder</a:t>
            </a:r>
            <a:endParaRPr lang="zh-TW" altLang="en-US" dirty="0"/>
          </a:p>
        </p:txBody>
      </p:sp>
      <p:sp>
        <p:nvSpPr>
          <p:cNvPr id="28" name="文字方塊 27">
            <a:extLst>
              <a:ext uri="{FF2B5EF4-FFF2-40B4-BE49-F238E27FC236}">
                <a16:creationId xmlns:a16="http://schemas.microsoft.com/office/drawing/2014/main" id="{15E6C6AB-83C6-44EC-822A-3139DC2D068B}"/>
              </a:ext>
            </a:extLst>
          </p:cNvPr>
          <p:cNvSpPr txBox="1"/>
          <p:nvPr/>
        </p:nvSpPr>
        <p:spPr>
          <a:xfrm>
            <a:off x="3988252" y="5006427"/>
            <a:ext cx="1260404" cy="646331"/>
          </a:xfrm>
          <a:prstGeom prst="rect">
            <a:avLst/>
          </a:prstGeom>
          <a:noFill/>
        </p:spPr>
        <p:txBody>
          <a:bodyPr wrap="square" rtlCol="0">
            <a:spAutoFit/>
          </a:bodyPr>
          <a:lstStyle/>
          <a:p>
            <a:pPr algn="ctr"/>
            <a:r>
              <a:rPr lang="en-US" altLang="zh-TW" dirty="0"/>
              <a:t>encoder</a:t>
            </a:r>
          </a:p>
          <a:p>
            <a:pPr algn="ctr"/>
            <a:r>
              <a:rPr lang="en-US" altLang="zh-TW" dirty="0"/>
              <a:t>(offline)</a:t>
            </a:r>
            <a:endParaRPr lang="zh-TW" altLang="en-US" dirty="0"/>
          </a:p>
        </p:txBody>
      </p:sp>
      <p:sp>
        <p:nvSpPr>
          <p:cNvPr id="29" name="文字方塊 28">
            <a:extLst>
              <a:ext uri="{FF2B5EF4-FFF2-40B4-BE49-F238E27FC236}">
                <a16:creationId xmlns:a16="http://schemas.microsoft.com/office/drawing/2014/main" id="{E8062012-FA4B-457B-B264-2F1ECE58F0C4}"/>
              </a:ext>
            </a:extLst>
          </p:cNvPr>
          <p:cNvSpPr txBox="1"/>
          <p:nvPr/>
        </p:nvSpPr>
        <p:spPr>
          <a:xfrm>
            <a:off x="6419850" y="3186384"/>
            <a:ext cx="1973033" cy="923330"/>
          </a:xfrm>
          <a:prstGeom prst="rect">
            <a:avLst/>
          </a:prstGeom>
          <a:noFill/>
        </p:spPr>
        <p:txBody>
          <a:bodyPr wrap="square" rtlCol="0">
            <a:spAutoFit/>
          </a:bodyPr>
          <a:lstStyle/>
          <a:p>
            <a:r>
              <a:rPr lang="en-US" altLang="zh-TW" dirty="0"/>
              <a:t>Top k most relevant context (cosine)</a:t>
            </a:r>
            <a:endParaRPr lang="zh-TW" altLang="en-US" dirty="0"/>
          </a:p>
        </p:txBody>
      </p:sp>
      <p:sp>
        <p:nvSpPr>
          <p:cNvPr id="30" name="文字方塊 29">
            <a:extLst>
              <a:ext uri="{FF2B5EF4-FFF2-40B4-BE49-F238E27FC236}">
                <a16:creationId xmlns:a16="http://schemas.microsoft.com/office/drawing/2014/main" id="{7879BE2A-B024-44B8-9DF7-CFCC16BFB18B}"/>
              </a:ext>
            </a:extLst>
          </p:cNvPr>
          <p:cNvSpPr txBox="1"/>
          <p:nvPr/>
        </p:nvSpPr>
        <p:spPr>
          <a:xfrm>
            <a:off x="1665514" y="5695804"/>
            <a:ext cx="1831522" cy="646331"/>
          </a:xfrm>
          <a:prstGeom prst="rect">
            <a:avLst/>
          </a:prstGeom>
          <a:noFill/>
        </p:spPr>
        <p:txBody>
          <a:bodyPr wrap="square" rtlCol="0">
            <a:spAutoFit/>
          </a:bodyPr>
          <a:lstStyle/>
          <a:p>
            <a:pPr algn="ctr"/>
            <a:r>
              <a:rPr lang="en-US" altLang="zh-TW" dirty="0"/>
              <a:t>Reference documents</a:t>
            </a:r>
            <a:endParaRPr lang="zh-TW" altLang="en-US" dirty="0"/>
          </a:p>
        </p:txBody>
      </p:sp>
      <p:sp>
        <p:nvSpPr>
          <p:cNvPr id="31" name="文字方塊 30">
            <a:extLst>
              <a:ext uri="{FF2B5EF4-FFF2-40B4-BE49-F238E27FC236}">
                <a16:creationId xmlns:a16="http://schemas.microsoft.com/office/drawing/2014/main" id="{E2F690EF-1D33-49D5-9C8A-53C58C883BAB}"/>
              </a:ext>
            </a:extLst>
          </p:cNvPr>
          <p:cNvSpPr txBox="1"/>
          <p:nvPr/>
        </p:nvSpPr>
        <p:spPr>
          <a:xfrm>
            <a:off x="5403395" y="5695804"/>
            <a:ext cx="1831522" cy="646331"/>
          </a:xfrm>
          <a:prstGeom prst="rect">
            <a:avLst/>
          </a:prstGeom>
          <a:noFill/>
        </p:spPr>
        <p:txBody>
          <a:bodyPr wrap="square" rtlCol="0">
            <a:spAutoFit/>
          </a:bodyPr>
          <a:lstStyle/>
          <a:p>
            <a:pPr algn="ctr"/>
            <a:r>
              <a:rPr lang="en-US" altLang="zh-TW" dirty="0"/>
              <a:t>Vector database</a:t>
            </a:r>
            <a:endParaRPr lang="zh-TW" altLang="en-US" dirty="0"/>
          </a:p>
        </p:txBody>
      </p:sp>
      <p:sp>
        <p:nvSpPr>
          <p:cNvPr id="34" name="文字方塊 33">
            <a:extLst>
              <a:ext uri="{FF2B5EF4-FFF2-40B4-BE49-F238E27FC236}">
                <a16:creationId xmlns:a16="http://schemas.microsoft.com/office/drawing/2014/main" id="{2B3FB9D1-5360-49E0-8202-5746DA3F993E}"/>
              </a:ext>
            </a:extLst>
          </p:cNvPr>
          <p:cNvSpPr txBox="1"/>
          <p:nvPr/>
        </p:nvSpPr>
        <p:spPr>
          <a:xfrm>
            <a:off x="9129032" y="1484240"/>
            <a:ext cx="1107621" cy="369332"/>
          </a:xfrm>
          <a:prstGeom prst="rect">
            <a:avLst/>
          </a:prstGeom>
          <a:noFill/>
        </p:spPr>
        <p:txBody>
          <a:bodyPr wrap="square" rtlCol="0">
            <a:spAutoFit/>
          </a:bodyPr>
          <a:lstStyle/>
          <a:p>
            <a:pPr algn="ctr"/>
            <a:r>
              <a:rPr lang="en-US" altLang="zh-TW" dirty="0"/>
              <a:t>Output</a:t>
            </a:r>
            <a:endParaRPr lang="zh-TW" altLang="en-US" dirty="0"/>
          </a:p>
        </p:txBody>
      </p:sp>
    </p:spTree>
    <p:extLst>
      <p:ext uri="{BB962C8B-B14F-4D97-AF65-F5344CB8AC3E}">
        <p14:creationId xmlns:p14="http://schemas.microsoft.com/office/powerpoint/2010/main" val="15664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1B435-DA08-400B-9844-B244774B5CC2}"/>
              </a:ext>
            </a:extLst>
          </p:cNvPr>
          <p:cNvSpPr>
            <a:spLocks noGrp="1"/>
          </p:cNvSpPr>
          <p:nvPr>
            <p:ph type="title"/>
          </p:nvPr>
        </p:nvSpPr>
        <p:spPr/>
        <p:txBody>
          <a:bodyPr/>
          <a:lstStyle/>
          <a:p>
            <a:r>
              <a:rPr lang="en-US" altLang="zh-TW" dirty="0"/>
              <a:t>RAG At Work</a:t>
            </a:r>
            <a:endParaRPr lang="zh-TW" altLang="en-US" dirty="0"/>
          </a:p>
        </p:txBody>
      </p:sp>
      <p:sp>
        <p:nvSpPr>
          <p:cNvPr id="3" name="內容版面配置區 2">
            <a:extLst>
              <a:ext uri="{FF2B5EF4-FFF2-40B4-BE49-F238E27FC236}">
                <a16:creationId xmlns:a16="http://schemas.microsoft.com/office/drawing/2014/main" id="{C47FCC74-BD09-41D5-B832-193291AE7439}"/>
              </a:ext>
            </a:extLst>
          </p:cNvPr>
          <p:cNvSpPr>
            <a:spLocks noGrp="1"/>
          </p:cNvSpPr>
          <p:nvPr>
            <p:ph idx="1"/>
          </p:nvPr>
        </p:nvSpPr>
        <p:spPr/>
        <p:txBody>
          <a:bodyPr/>
          <a:lstStyle/>
          <a:p>
            <a:pPr marL="0" indent="0">
              <a:buNone/>
            </a:pPr>
            <a:r>
              <a:rPr lang="en-US" altLang="zh-TW" sz="2000" dirty="0"/>
              <a:t>If you use an older model like gemma-2-2b-it and ask it:</a:t>
            </a:r>
          </a:p>
          <a:p>
            <a:pPr marL="0" indent="0">
              <a:buNone/>
            </a:pPr>
            <a:endParaRPr lang="en-US" altLang="zh-TW" sz="2000" dirty="0"/>
          </a:p>
          <a:p>
            <a:pPr marL="0" indent="0" algn="ctr">
              <a:buNone/>
            </a:pPr>
            <a:r>
              <a:rPr lang="en-US" altLang="zh-TW" sz="2000" i="1" dirty="0"/>
              <a:t>Do you have any information on who the president of the United States is in 2025?</a:t>
            </a:r>
          </a:p>
          <a:p>
            <a:pPr marL="0" indent="0">
              <a:buNone/>
            </a:pPr>
            <a:endParaRPr lang="en-US" altLang="zh-TW" sz="2000" dirty="0"/>
          </a:p>
          <a:p>
            <a:pPr marL="0" indent="0">
              <a:buNone/>
            </a:pPr>
            <a:r>
              <a:rPr lang="en-US" altLang="zh-TW" sz="2000" dirty="0"/>
              <a:t>It will respond with:</a:t>
            </a:r>
          </a:p>
          <a:p>
            <a:pPr marL="0" indent="0">
              <a:buNone/>
            </a:pPr>
            <a:endParaRPr lang="en-US" altLang="zh-TW" sz="2000" dirty="0"/>
          </a:p>
          <a:p>
            <a:pPr marL="0" indent="0" algn="ctr">
              <a:buNone/>
            </a:pPr>
            <a:r>
              <a:rPr lang="en-US" altLang="zh-TW" sz="2000" i="1" dirty="0"/>
              <a:t>I do not have access to real-time information, including future events. Therefore, I cannot tell you who the President of the United States will be in 2025. </a:t>
            </a:r>
          </a:p>
          <a:p>
            <a:pPr marL="0" indent="0" algn="ctr">
              <a:buNone/>
            </a:pPr>
            <a:endParaRPr lang="en-US" altLang="zh-TW" sz="2000" i="1" dirty="0"/>
          </a:p>
          <a:p>
            <a:pPr marL="0" indent="0">
              <a:buNone/>
            </a:pPr>
            <a:r>
              <a:rPr lang="en-US" altLang="zh-TW" sz="2000" dirty="0"/>
              <a:t>With RAG:</a:t>
            </a:r>
          </a:p>
          <a:p>
            <a:pPr marL="0" indent="0">
              <a:buNone/>
            </a:pPr>
            <a:endParaRPr lang="en-US" altLang="zh-TW" sz="2000" dirty="0"/>
          </a:p>
          <a:p>
            <a:pPr marL="0" indent="0" algn="ctr">
              <a:buNone/>
            </a:pPr>
            <a:r>
              <a:rPr lang="en-US" altLang="zh-TW" sz="2000" i="1" dirty="0"/>
              <a:t>According to the news sources you provided, the President of the United States in 2025 would be **Donald Trump**.</a:t>
            </a:r>
          </a:p>
        </p:txBody>
      </p:sp>
      <p:sp>
        <p:nvSpPr>
          <p:cNvPr id="4" name="投影片編號版面配置區 3">
            <a:extLst>
              <a:ext uri="{FF2B5EF4-FFF2-40B4-BE49-F238E27FC236}">
                <a16:creationId xmlns:a16="http://schemas.microsoft.com/office/drawing/2014/main" id="{8DA68038-E21C-43E2-99BD-269B3FEDF23A}"/>
              </a:ext>
            </a:extLst>
          </p:cNvPr>
          <p:cNvSpPr>
            <a:spLocks noGrp="1"/>
          </p:cNvSpPr>
          <p:nvPr>
            <p:ph type="sldNum" sz="quarter" idx="10"/>
          </p:nvPr>
        </p:nvSpPr>
        <p:spPr/>
        <p:txBody>
          <a:bodyPr/>
          <a:lstStyle/>
          <a:p>
            <a:pPr>
              <a:defRPr/>
            </a:pPr>
            <a:fld id="{CF627BE3-1269-44D5-A349-82FD5D94EBD8}" type="slidenum">
              <a:rPr lang="en-US" altLang="zh-TW" smtClean="0"/>
              <a:pPr>
                <a:defRPr/>
              </a:pPr>
              <a:t>24</a:t>
            </a:fld>
            <a:endParaRPr lang="en-US" altLang="zh-TW"/>
          </a:p>
        </p:txBody>
      </p:sp>
    </p:spTree>
    <p:extLst>
      <p:ext uri="{BB962C8B-B14F-4D97-AF65-F5344CB8AC3E}">
        <p14:creationId xmlns:p14="http://schemas.microsoft.com/office/powerpoint/2010/main" val="30249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EAC806-B563-472F-9DD7-D511D0F90676}"/>
              </a:ext>
            </a:extLst>
          </p:cNvPr>
          <p:cNvSpPr>
            <a:spLocks noGrp="1"/>
          </p:cNvSpPr>
          <p:nvPr>
            <p:ph type="title"/>
          </p:nvPr>
        </p:nvSpPr>
        <p:spPr/>
        <p:txBody>
          <a:bodyPr/>
          <a:lstStyle/>
          <a:p>
            <a:r>
              <a:rPr lang="en-US" altLang="zh-TW" dirty="0"/>
              <a:t>When to Use RAG?</a:t>
            </a:r>
            <a:endParaRPr lang="zh-TW" altLang="en-US" dirty="0"/>
          </a:p>
        </p:txBody>
      </p:sp>
      <p:sp>
        <p:nvSpPr>
          <p:cNvPr id="3" name="內容版面配置區 2">
            <a:extLst>
              <a:ext uri="{FF2B5EF4-FFF2-40B4-BE49-F238E27FC236}">
                <a16:creationId xmlns:a16="http://schemas.microsoft.com/office/drawing/2014/main" id="{8724FEA2-9F06-4FA3-B303-ADB62F8C8339}"/>
              </a:ext>
            </a:extLst>
          </p:cNvPr>
          <p:cNvSpPr>
            <a:spLocks noGrp="1"/>
          </p:cNvSpPr>
          <p:nvPr>
            <p:ph idx="1"/>
          </p:nvPr>
        </p:nvSpPr>
        <p:spPr/>
        <p:txBody>
          <a:bodyPr/>
          <a:lstStyle/>
          <a:p>
            <a:r>
              <a:rPr lang="en-US" altLang="zh-TW" sz="2800" dirty="0"/>
              <a:t>Most tasks can be accomplished with RAG (without fine tuning the model)</a:t>
            </a:r>
          </a:p>
          <a:p>
            <a:pPr lvl="1"/>
            <a:r>
              <a:rPr lang="en-US" altLang="zh-TW" sz="2400" dirty="0"/>
              <a:t>To draw a parallel with CNNs, RAG is similar to using data augmentation (prompt engineering) and few shot learning to circumvent fine tuning</a:t>
            </a:r>
          </a:p>
          <a:p>
            <a:r>
              <a:rPr lang="en-US" altLang="zh-TW" sz="2800" dirty="0"/>
              <a:t>Applications:</a:t>
            </a:r>
          </a:p>
          <a:p>
            <a:pPr lvl="1"/>
            <a:r>
              <a:rPr lang="en-US" altLang="zh-TW" sz="2400" dirty="0"/>
              <a:t>Domain specific QA: customer service, automatic inspection</a:t>
            </a:r>
          </a:p>
          <a:p>
            <a:pPr lvl="1"/>
            <a:r>
              <a:rPr lang="en-US" altLang="zh-TW" sz="2400" dirty="0"/>
              <a:t>Personalized service: can't be expected to load entire chat history or fine tune model for every user</a:t>
            </a:r>
          </a:p>
          <a:p>
            <a:pPr lvl="1"/>
            <a:r>
              <a:rPr lang="en-US" altLang="zh-TW" sz="2400" dirty="0"/>
              <a:t>Cheaply update model while maintaining model's core behavior</a:t>
            </a:r>
          </a:p>
          <a:p>
            <a:pPr lvl="1"/>
            <a:endParaRPr lang="zh-TW" altLang="en-US" sz="2400" dirty="0"/>
          </a:p>
        </p:txBody>
      </p:sp>
      <p:sp>
        <p:nvSpPr>
          <p:cNvPr id="4" name="投影片編號版面配置區 3">
            <a:extLst>
              <a:ext uri="{FF2B5EF4-FFF2-40B4-BE49-F238E27FC236}">
                <a16:creationId xmlns:a16="http://schemas.microsoft.com/office/drawing/2014/main" id="{F737B1CF-6E8B-4B4F-84A0-25042ED80E9F}"/>
              </a:ext>
            </a:extLst>
          </p:cNvPr>
          <p:cNvSpPr>
            <a:spLocks noGrp="1"/>
          </p:cNvSpPr>
          <p:nvPr>
            <p:ph type="sldNum" sz="quarter" idx="10"/>
          </p:nvPr>
        </p:nvSpPr>
        <p:spPr/>
        <p:txBody>
          <a:bodyPr/>
          <a:lstStyle/>
          <a:p>
            <a:pPr>
              <a:defRPr/>
            </a:pPr>
            <a:fld id="{CF627BE3-1269-44D5-A349-82FD5D94EBD8}" type="slidenum">
              <a:rPr lang="en-US" altLang="zh-TW" smtClean="0"/>
              <a:pPr>
                <a:defRPr/>
              </a:pPr>
              <a:t>25</a:t>
            </a:fld>
            <a:endParaRPr lang="en-US" altLang="zh-TW"/>
          </a:p>
        </p:txBody>
      </p:sp>
    </p:spTree>
    <p:extLst>
      <p:ext uri="{BB962C8B-B14F-4D97-AF65-F5344CB8AC3E}">
        <p14:creationId xmlns:p14="http://schemas.microsoft.com/office/powerpoint/2010/main" val="7228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Function/Tool Calling: Using Natural Language to Interface with External APIs</a:t>
            </a:r>
            <a:endParaRPr lang="zh-TW" altLang="en-US" sz="5400" dirty="0"/>
          </a:p>
        </p:txBody>
      </p:sp>
    </p:spTree>
    <p:extLst>
      <p:ext uri="{BB962C8B-B14F-4D97-AF65-F5344CB8AC3E}">
        <p14:creationId xmlns:p14="http://schemas.microsoft.com/office/powerpoint/2010/main" val="663989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5732CD-2DCC-4427-BAF5-B9BB47CB3009}"/>
              </a:ext>
            </a:extLst>
          </p:cNvPr>
          <p:cNvSpPr>
            <a:spLocks noGrp="1"/>
          </p:cNvSpPr>
          <p:nvPr>
            <p:ph type="title"/>
          </p:nvPr>
        </p:nvSpPr>
        <p:spPr/>
        <p:txBody>
          <a:bodyPr/>
          <a:lstStyle/>
          <a:p>
            <a:r>
              <a:rPr lang="en-US" altLang="zh-TW" dirty="0"/>
              <a:t>Tools/Function Calling</a:t>
            </a:r>
            <a:endParaRPr lang="zh-TW" altLang="en-US" dirty="0"/>
          </a:p>
        </p:txBody>
      </p:sp>
      <p:sp>
        <p:nvSpPr>
          <p:cNvPr id="3" name="內容版面配置區 2">
            <a:extLst>
              <a:ext uri="{FF2B5EF4-FFF2-40B4-BE49-F238E27FC236}">
                <a16:creationId xmlns:a16="http://schemas.microsoft.com/office/drawing/2014/main" id="{209901B4-7F59-4DF4-AA48-44949205BD3A}"/>
              </a:ext>
            </a:extLst>
          </p:cNvPr>
          <p:cNvSpPr>
            <a:spLocks noGrp="1"/>
          </p:cNvSpPr>
          <p:nvPr>
            <p:ph idx="1"/>
          </p:nvPr>
        </p:nvSpPr>
        <p:spPr/>
        <p:txBody>
          <a:bodyPr/>
          <a:lstStyle/>
          <a:p>
            <a:r>
              <a:rPr lang="en-US" altLang="zh-TW" sz="2000" b="1" dirty="0"/>
              <a:t>Objective: </a:t>
            </a:r>
            <a:r>
              <a:rPr lang="en-US" altLang="zh-TW" sz="2000" dirty="0"/>
              <a:t>using the semantic understanding of large language models (LLMs), convert a user’s unstructured command into control signals for other applications with </a:t>
            </a:r>
            <a:r>
              <a:rPr lang="en-US" altLang="zh-TW" sz="2000" u="sng" dirty="0"/>
              <a:t>function calling</a:t>
            </a:r>
            <a:endParaRPr lang="en-US" altLang="zh-TW" sz="2000" dirty="0"/>
          </a:p>
          <a:p>
            <a:pPr lvl="1"/>
            <a:r>
              <a:rPr lang="en-US" altLang="zh-TW" sz="1600" dirty="0"/>
              <a:t>For LLMs, function calling refers to when the LLM infers the </a:t>
            </a:r>
            <a:r>
              <a:rPr lang="en-US" altLang="zh-TW" sz="1600" u="sng" dirty="0"/>
              <a:t>correct function</a:t>
            </a:r>
            <a:r>
              <a:rPr lang="en-US" altLang="zh-TW" sz="1600" dirty="0"/>
              <a:t> to call and its </a:t>
            </a:r>
            <a:r>
              <a:rPr lang="en-US" altLang="zh-TW" sz="1600" u="sng" dirty="0"/>
              <a:t>input parameters</a:t>
            </a:r>
            <a:r>
              <a:rPr lang="en-US" altLang="zh-TW" sz="1600" dirty="0"/>
              <a:t> from the user prompt</a:t>
            </a:r>
          </a:p>
          <a:p>
            <a:r>
              <a:rPr lang="en-US" altLang="zh-TW" sz="2000" b="1" dirty="0"/>
              <a:t>Applications: </a:t>
            </a:r>
            <a:r>
              <a:rPr lang="en-US" altLang="zh-TW" sz="2000" dirty="0"/>
              <a:t>IoT, search (retrieve real-time data online or from local database), automated customer service (banking, booking), AI PC</a:t>
            </a:r>
          </a:p>
          <a:p>
            <a:endParaRPr lang="zh-TW" altLang="en-US" dirty="0"/>
          </a:p>
        </p:txBody>
      </p:sp>
      <p:sp>
        <p:nvSpPr>
          <p:cNvPr id="4" name="投影片編號版面配置區 3">
            <a:extLst>
              <a:ext uri="{FF2B5EF4-FFF2-40B4-BE49-F238E27FC236}">
                <a16:creationId xmlns:a16="http://schemas.microsoft.com/office/drawing/2014/main" id="{5A952751-B2FA-4C17-B35E-E11A096DB580}"/>
              </a:ext>
            </a:extLst>
          </p:cNvPr>
          <p:cNvSpPr>
            <a:spLocks noGrp="1"/>
          </p:cNvSpPr>
          <p:nvPr>
            <p:ph type="sldNum" sz="quarter" idx="10"/>
          </p:nvPr>
        </p:nvSpPr>
        <p:spPr/>
        <p:txBody>
          <a:bodyPr/>
          <a:lstStyle/>
          <a:p>
            <a:pPr>
              <a:defRPr/>
            </a:pPr>
            <a:fld id="{CF627BE3-1269-44D5-A349-82FD5D94EBD8}" type="slidenum">
              <a:rPr lang="en-US" altLang="zh-TW" smtClean="0"/>
              <a:pPr>
                <a:defRPr/>
              </a:pPr>
              <a:t>27</a:t>
            </a:fld>
            <a:endParaRPr lang="en-US" altLang="zh-TW"/>
          </a:p>
        </p:txBody>
      </p:sp>
      <p:grpSp>
        <p:nvGrpSpPr>
          <p:cNvPr id="5" name="群組 4">
            <a:extLst>
              <a:ext uri="{FF2B5EF4-FFF2-40B4-BE49-F238E27FC236}">
                <a16:creationId xmlns:a16="http://schemas.microsoft.com/office/drawing/2014/main" id="{7C3A7F5D-1BB2-4150-AEBB-371DD3FA39F4}"/>
              </a:ext>
            </a:extLst>
          </p:cNvPr>
          <p:cNvGrpSpPr/>
          <p:nvPr/>
        </p:nvGrpSpPr>
        <p:grpSpPr>
          <a:xfrm>
            <a:off x="8409577" y="4005822"/>
            <a:ext cx="1147142" cy="2183583"/>
            <a:chOff x="6299200" y="4827759"/>
            <a:chExt cx="1147142" cy="2183583"/>
          </a:xfrm>
        </p:grpSpPr>
        <p:sp>
          <p:nvSpPr>
            <p:cNvPr id="6" name="矩形: 圓角 5">
              <a:extLst>
                <a:ext uri="{FF2B5EF4-FFF2-40B4-BE49-F238E27FC236}">
                  <a16:creationId xmlns:a16="http://schemas.microsoft.com/office/drawing/2014/main" id="{342A1882-AE95-43E0-9B59-C804F1569F6F}"/>
                </a:ext>
              </a:extLst>
            </p:cNvPr>
            <p:cNvSpPr/>
            <p:nvPr/>
          </p:nvSpPr>
          <p:spPr>
            <a:xfrm>
              <a:off x="6299200" y="4827759"/>
              <a:ext cx="1147142"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Controller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圓角 6">
              <a:extLst>
                <a:ext uri="{FF2B5EF4-FFF2-40B4-BE49-F238E27FC236}">
                  <a16:creationId xmlns:a16="http://schemas.microsoft.com/office/drawing/2014/main" id="{B8CE87B3-D2A9-42D3-9020-FE121F42A4B8}"/>
                </a:ext>
              </a:extLst>
            </p:cNvPr>
            <p:cNvSpPr/>
            <p:nvPr/>
          </p:nvSpPr>
          <p:spPr>
            <a:xfrm>
              <a:off x="6368917" y="6500564"/>
              <a:ext cx="1025983" cy="510778"/>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 action</a:t>
              </a:r>
            </a:p>
          </p:txBody>
        </p:sp>
        <p:pic>
          <p:nvPicPr>
            <p:cNvPr id="8" name="圖片 7">
              <a:extLst>
                <a:ext uri="{FF2B5EF4-FFF2-40B4-BE49-F238E27FC236}">
                  <a16:creationId xmlns:a16="http://schemas.microsoft.com/office/drawing/2014/main" id="{DD4F072F-0213-4F62-9094-C67248D026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115" t="13922" r="16183"/>
            <a:stretch/>
          </p:blipFill>
          <p:spPr>
            <a:xfrm>
              <a:off x="6440254" y="5084159"/>
              <a:ext cx="883310" cy="1566839"/>
            </a:xfrm>
            <a:prstGeom prst="rect">
              <a:avLst/>
            </a:prstGeom>
          </p:spPr>
        </p:pic>
      </p:grpSp>
      <p:sp>
        <p:nvSpPr>
          <p:cNvPr id="9" name="矩形: 圓角 8">
            <a:extLst>
              <a:ext uri="{FF2B5EF4-FFF2-40B4-BE49-F238E27FC236}">
                <a16:creationId xmlns:a16="http://schemas.microsoft.com/office/drawing/2014/main" id="{E063C35E-E889-4F0F-AF22-C3A323B1D618}"/>
              </a:ext>
            </a:extLst>
          </p:cNvPr>
          <p:cNvSpPr/>
          <p:nvPr/>
        </p:nvSpPr>
        <p:spPr>
          <a:xfrm>
            <a:off x="2211876" y="5474316"/>
            <a:ext cx="1171312" cy="715089"/>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Spoken command as input</a:t>
            </a:r>
          </a:p>
        </p:txBody>
      </p:sp>
      <p:pic>
        <p:nvPicPr>
          <p:cNvPr id="10" name="圖片 9">
            <a:extLst>
              <a:ext uri="{FF2B5EF4-FFF2-40B4-BE49-F238E27FC236}">
                <a16:creationId xmlns:a16="http://schemas.microsoft.com/office/drawing/2014/main" id="{9772C12B-083B-4498-A3F0-43ACBE4F3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003" y="4375821"/>
            <a:ext cx="979085" cy="1333904"/>
          </a:xfrm>
          <a:prstGeom prst="rect">
            <a:avLst/>
          </a:prstGeom>
        </p:spPr>
      </p:pic>
      <p:sp>
        <p:nvSpPr>
          <p:cNvPr id="11" name="箭號: 向右 10">
            <a:extLst>
              <a:ext uri="{FF2B5EF4-FFF2-40B4-BE49-F238E27FC236}">
                <a16:creationId xmlns:a16="http://schemas.microsoft.com/office/drawing/2014/main" id="{1278F561-C5AE-4B46-A611-C036AC6AF4D5}"/>
              </a:ext>
            </a:extLst>
          </p:cNvPr>
          <p:cNvSpPr/>
          <p:nvPr/>
        </p:nvSpPr>
        <p:spPr>
          <a:xfrm>
            <a:off x="302362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sp>
        <p:nvSpPr>
          <p:cNvPr id="12" name="箭號: 向右 11">
            <a:extLst>
              <a:ext uri="{FF2B5EF4-FFF2-40B4-BE49-F238E27FC236}">
                <a16:creationId xmlns:a16="http://schemas.microsoft.com/office/drawing/2014/main" id="{D705BCAA-E4D4-4F09-9740-9F7C32025825}"/>
              </a:ext>
            </a:extLst>
          </p:cNvPr>
          <p:cNvSpPr/>
          <p:nvPr/>
        </p:nvSpPr>
        <p:spPr>
          <a:xfrm>
            <a:off x="805155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pic>
        <p:nvPicPr>
          <p:cNvPr id="13" name="圖片 12">
            <a:extLst>
              <a:ext uri="{FF2B5EF4-FFF2-40B4-BE49-F238E27FC236}">
                <a16:creationId xmlns:a16="http://schemas.microsoft.com/office/drawing/2014/main" id="{A554619B-C97E-4440-AEE9-6E5C47F48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0598" y="4475552"/>
            <a:ext cx="464346" cy="464346"/>
          </a:xfrm>
          <a:prstGeom prst="rect">
            <a:avLst/>
          </a:prstGeom>
        </p:spPr>
      </p:pic>
      <p:grpSp>
        <p:nvGrpSpPr>
          <p:cNvPr id="14" name="群組 13">
            <a:extLst>
              <a:ext uri="{FF2B5EF4-FFF2-40B4-BE49-F238E27FC236}">
                <a16:creationId xmlns:a16="http://schemas.microsoft.com/office/drawing/2014/main" id="{C324B645-1007-4EE2-8D5C-A98782D64C16}"/>
              </a:ext>
            </a:extLst>
          </p:cNvPr>
          <p:cNvGrpSpPr/>
          <p:nvPr/>
        </p:nvGrpSpPr>
        <p:grpSpPr>
          <a:xfrm>
            <a:off x="4952490" y="4479629"/>
            <a:ext cx="1443640" cy="1233919"/>
            <a:chOff x="2828683" y="5183301"/>
            <a:chExt cx="1443640" cy="1233919"/>
          </a:xfrm>
        </p:grpSpPr>
        <p:sp>
          <p:nvSpPr>
            <p:cNvPr id="15" name="矩形: 圓角 14">
              <a:extLst>
                <a:ext uri="{FF2B5EF4-FFF2-40B4-BE49-F238E27FC236}">
                  <a16:creationId xmlns:a16="http://schemas.microsoft.com/office/drawing/2014/main" id="{EFCF4B43-2600-4AB7-95AA-179D1C60AAF6}"/>
                </a:ext>
              </a:extLst>
            </p:cNvPr>
            <p:cNvSpPr/>
            <p:nvPr/>
          </p:nvSpPr>
          <p:spPr>
            <a:xfrm>
              <a:off x="282868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Decide which function to use and convert text to JSON</a:t>
              </a:r>
            </a:p>
          </p:txBody>
        </p:sp>
        <p:sp>
          <p:nvSpPr>
            <p:cNvPr id="16" name="矩形: 圓角 15">
              <a:extLst>
                <a:ext uri="{FF2B5EF4-FFF2-40B4-BE49-F238E27FC236}">
                  <a16:creationId xmlns:a16="http://schemas.microsoft.com/office/drawing/2014/main" id="{3F13741D-9226-4EFA-A236-DA634AC70942}"/>
                </a:ext>
              </a:extLst>
            </p:cNvPr>
            <p:cNvSpPr/>
            <p:nvPr/>
          </p:nvSpPr>
          <p:spPr>
            <a:xfrm>
              <a:off x="2869335" y="5183301"/>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Gemma 2 2B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grpSp>
        <p:nvGrpSpPr>
          <p:cNvPr id="17" name="群組 16">
            <a:extLst>
              <a:ext uri="{FF2B5EF4-FFF2-40B4-BE49-F238E27FC236}">
                <a16:creationId xmlns:a16="http://schemas.microsoft.com/office/drawing/2014/main" id="{CA9DD76F-3017-4E28-9C32-7453250A3418}"/>
              </a:ext>
            </a:extLst>
          </p:cNvPr>
          <p:cNvGrpSpPr/>
          <p:nvPr/>
        </p:nvGrpSpPr>
        <p:grpSpPr>
          <a:xfrm>
            <a:off x="6502890" y="4475140"/>
            <a:ext cx="1443640" cy="1238408"/>
            <a:chOff x="4377273" y="5178812"/>
            <a:chExt cx="1443640" cy="1238408"/>
          </a:xfrm>
        </p:grpSpPr>
        <p:sp>
          <p:nvSpPr>
            <p:cNvPr id="18" name="矩形: 圓角 17">
              <a:extLst>
                <a:ext uri="{FF2B5EF4-FFF2-40B4-BE49-F238E27FC236}">
                  <a16:creationId xmlns:a16="http://schemas.microsoft.com/office/drawing/2014/main" id="{9EC9A592-5B00-4E06-A11B-D85CF223BC8C}"/>
                </a:ext>
              </a:extLst>
            </p:cNvPr>
            <p:cNvSpPr/>
            <p:nvPr/>
          </p:nvSpPr>
          <p:spPr>
            <a:xfrm>
              <a:off x="437727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Using JSON data fields as input, call function</a:t>
              </a:r>
            </a:p>
          </p:txBody>
        </p:sp>
        <p:sp>
          <p:nvSpPr>
            <p:cNvPr id="19" name="矩形: 圓角 18">
              <a:extLst>
                <a:ext uri="{FF2B5EF4-FFF2-40B4-BE49-F238E27FC236}">
                  <a16:creationId xmlns:a16="http://schemas.microsoft.com/office/drawing/2014/main" id="{DACD2643-9B67-4FDF-8720-254FE780CEA9}"/>
                </a:ext>
              </a:extLst>
            </p:cNvPr>
            <p:cNvSpPr/>
            <p:nvPr/>
          </p:nvSpPr>
          <p:spPr>
            <a:xfrm>
              <a:off x="4417925" y="5178812"/>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API</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sp>
        <p:nvSpPr>
          <p:cNvPr id="20" name="語音泡泡: 圓角矩形 19">
            <a:extLst>
              <a:ext uri="{FF2B5EF4-FFF2-40B4-BE49-F238E27FC236}">
                <a16:creationId xmlns:a16="http://schemas.microsoft.com/office/drawing/2014/main" id="{D3E0ADD0-40C8-4B88-9126-B1C38BDE4F07}"/>
              </a:ext>
            </a:extLst>
          </p:cNvPr>
          <p:cNvSpPr/>
          <p:nvPr/>
        </p:nvSpPr>
        <p:spPr>
          <a:xfrm>
            <a:off x="2713332" y="3701935"/>
            <a:ext cx="1143214"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Take two steps forward</a:t>
            </a:r>
            <a:endParaRPr lang="zh-TW" altLang="en-US" sz="1400" dirty="0"/>
          </a:p>
        </p:txBody>
      </p:sp>
      <p:sp>
        <p:nvSpPr>
          <p:cNvPr id="21" name="語音泡泡: 圓角矩形 95">
            <a:extLst>
              <a:ext uri="{FF2B5EF4-FFF2-40B4-BE49-F238E27FC236}">
                <a16:creationId xmlns:a16="http://schemas.microsoft.com/office/drawing/2014/main" id="{94D54C1A-17B2-41EC-A7D2-FB021EFB654E}"/>
              </a:ext>
            </a:extLst>
          </p:cNvPr>
          <p:cNvSpPr/>
          <p:nvPr/>
        </p:nvSpPr>
        <p:spPr>
          <a:xfrm>
            <a:off x="4821532" y="5584074"/>
            <a:ext cx="2883906" cy="846892"/>
          </a:xfrm>
          <a:custGeom>
            <a:avLst/>
            <a:gdLst>
              <a:gd name="connsiteX0" fmla="*/ 0 w 2883906"/>
              <a:gd name="connsiteY0" fmla="*/ 106948 h 641677"/>
              <a:gd name="connsiteX1" fmla="*/ 106948 w 2883906"/>
              <a:gd name="connsiteY1" fmla="*/ 0 h 641677"/>
              <a:gd name="connsiteX2" fmla="*/ 480651 w 2883906"/>
              <a:gd name="connsiteY2" fmla="*/ 0 h 641677"/>
              <a:gd name="connsiteX3" fmla="*/ 644293 w 2883906"/>
              <a:gd name="connsiteY3" fmla="*/ -205215 h 641677"/>
              <a:gd name="connsiteX4" fmla="*/ 1201628 w 2883906"/>
              <a:gd name="connsiteY4" fmla="*/ 0 h 641677"/>
              <a:gd name="connsiteX5" fmla="*/ 2776958 w 2883906"/>
              <a:gd name="connsiteY5" fmla="*/ 0 h 641677"/>
              <a:gd name="connsiteX6" fmla="*/ 2883906 w 2883906"/>
              <a:gd name="connsiteY6" fmla="*/ 106948 h 641677"/>
              <a:gd name="connsiteX7" fmla="*/ 2883906 w 2883906"/>
              <a:gd name="connsiteY7" fmla="*/ 106946 h 641677"/>
              <a:gd name="connsiteX8" fmla="*/ 2883906 w 2883906"/>
              <a:gd name="connsiteY8" fmla="*/ 106946 h 641677"/>
              <a:gd name="connsiteX9" fmla="*/ 2883906 w 2883906"/>
              <a:gd name="connsiteY9" fmla="*/ 267365 h 641677"/>
              <a:gd name="connsiteX10" fmla="*/ 2883906 w 2883906"/>
              <a:gd name="connsiteY10" fmla="*/ 534729 h 641677"/>
              <a:gd name="connsiteX11" fmla="*/ 2776958 w 2883906"/>
              <a:gd name="connsiteY11" fmla="*/ 641677 h 641677"/>
              <a:gd name="connsiteX12" fmla="*/ 1201628 w 2883906"/>
              <a:gd name="connsiteY12" fmla="*/ 641677 h 641677"/>
              <a:gd name="connsiteX13" fmla="*/ 480651 w 2883906"/>
              <a:gd name="connsiteY13" fmla="*/ 641677 h 641677"/>
              <a:gd name="connsiteX14" fmla="*/ 480651 w 2883906"/>
              <a:gd name="connsiteY14" fmla="*/ 641677 h 641677"/>
              <a:gd name="connsiteX15" fmla="*/ 106948 w 2883906"/>
              <a:gd name="connsiteY15" fmla="*/ 641677 h 641677"/>
              <a:gd name="connsiteX16" fmla="*/ 0 w 2883906"/>
              <a:gd name="connsiteY16" fmla="*/ 534729 h 641677"/>
              <a:gd name="connsiteX17" fmla="*/ 0 w 2883906"/>
              <a:gd name="connsiteY17" fmla="*/ 267365 h 641677"/>
              <a:gd name="connsiteX18" fmla="*/ 0 w 2883906"/>
              <a:gd name="connsiteY18" fmla="*/ 106946 h 641677"/>
              <a:gd name="connsiteX19" fmla="*/ 0 w 2883906"/>
              <a:gd name="connsiteY19" fmla="*/ 106946 h 641677"/>
              <a:gd name="connsiteX20" fmla="*/ 0 w 2883906"/>
              <a:gd name="connsiteY20" fmla="*/ 106948 h 641677"/>
              <a:gd name="connsiteX0" fmla="*/ 0 w 2883906"/>
              <a:gd name="connsiteY0" fmla="*/ 312163 h 846892"/>
              <a:gd name="connsiteX1" fmla="*/ 106948 w 2883906"/>
              <a:gd name="connsiteY1" fmla="*/ 205215 h 846892"/>
              <a:gd name="connsiteX2" fmla="*/ 480651 w 2883906"/>
              <a:gd name="connsiteY2" fmla="*/ 205215 h 846892"/>
              <a:gd name="connsiteX3" fmla="*/ 644293 w 2883906"/>
              <a:gd name="connsiteY3" fmla="*/ 0 h 846892"/>
              <a:gd name="connsiteX4" fmla="*/ 911115 w 2883906"/>
              <a:gd name="connsiteY4" fmla="*/ 202833 h 846892"/>
              <a:gd name="connsiteX5" fmla="*/ 2776958 w 2883906"/>
              <a:gd name="connsiteY5" fmla="*/ 205215 h 846892"/>
              <a:gd name="connsiteX6" fmla="*/ 2883906 w 2883906"/>
              <a:gd name="connsiteY6" fmla="*/ 312163 h 846892"/>
              <a:gd name="connsiteX7" fmla="*/ 2883906 w 2883906"/>
              <a:gd name="connsiteY7" fmla="*/ 312161 h 846892"/>
              <a:gd name="connsiteX8" fmla="*/ 2883906 w 2883906"/>
              <a:gd name="connsiteY8" fmla="*/ 312161 h 846892"/>
              <a:gd name="connsiteX9" fmla="*/ 2883906 w 2883906"/>
              <a:gd name="connsiteY9" fmla="*/ 472580 h 846892"/>
              <a:gd name="connsiteX10" fmla="*/ 2883906 w 2883906"/>
              <a:gd name="connsiteY10" fmla="*/ 739944 h 846892"/>
              <a:gd name="connsiteX11" fmla="*/ 2776958 w 2883906"/>
              <a:gd name="connsiteY11" fmla="*/ 846892 h 846892"/>
              <a:gd name="connsiteX12" fmla="*/ 1201628 w 2883906"/>
              <a:gd name="connsiteY12" fmla="*/ 846892 h 846892"/>
              <a:gd name="connsiteX13" fmla="*/ 480651 w 2883906"/>
              <a:gd name="connsiteY13" fmla="*/ 846892 h 846892"/>
              <a:gd name="connsiteX14" fmla="*/ 480651 w 2883906"/>
              <a:gd name="connsiteY14" fmla="*/ 846892 h 846892"/>
              <a:gd name="connsiteX15" fmla="*/ 106948 w 2883906"/>
              <a:gd name="connsiteY15" fmla="*/ 846892 h 846892"/>
              <a:gd name="connsiteX16" fmla="*/ 0 w 2883906"/>
              <a:gd name="connsiteY16" fmla="*/ 739944 h 846892"/>
              <a:gd name="connsiteX17" fmla="*/ 0 w 2883906"/>
              <a:gd name="connsiteY17" fmla="*/ 472580 h 846892"/>
              <a:gd name="connsiteX18" fmla="*/ 0 w 2883906"/>
              <a:gd name="connsiteY18" fmla="*/ 312161 h 846892"/>
              <a:gd name="connsiteX19" fmla="*/ 0 w 2883906"/>
              <a:gd name="connsiteY19" fmla="*/ 312161 h 846892"/>
              <a:gd name="connsiteX20" fmla="*/ 0 w 2883906"/>
              <a:gd name="connsiteY20" fmla="*/ 312163 h 8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3906" h="846892">
                <a:moveTo>
                  <a:pt x="0" y="312163"/>
                </a:moveTo>
                <a:cubicBezTo>
                  <a:pt x="0" y="253097"/>
                  <a:pt x="47882" y="205215"/>
                  <a:pt x="106948" y="205215"/>
                </a:cubicBezTo>
                <a:lnTo>
                  <a:pt x="480651" y="205215"/>
                </a:lnTo>
                <a:lnTo>
                  <a:pt x="644293" y="0"/>
                </a:lnTo>
                <a:lnTo>
                  <a:pt x="911115" y="202833"/>
                </a:lnTo>
                <a:lnTo>
                  <a:pt x="2776958" y="205215"/>
                </a:lnTo>
                <a:cubicBezTo>
                  <a:pt x="2836024" y="205215"/>
                  <a:pt x="2883906" y="253097"/>
                  <a:pt x="2883906" y="312163"/>
                </a:cubicBezTo>
                <a:lnTo>
                  <a:pt x="2883906" y="312161"/>
                </a:lnTo>
                <a:lnTo>
                  <a:pt x="2883906" y="312161"/>
                </a:lnTo>
                <a:lnTo>
                  <a:pt x="2883906" y="472580"/>
                </a:lnTo>
                <a:lnTo>
                  <a:pt x="2883906" y="739944"/>
                </a:lnTo>
                <a:cubicBezTo>
                  <a:pt x="2883906" y="799010"/>
                  <a:pt x="2836024" y="846892"/>
                  <a:pt x="2776958" y="846892"/>
                </a:cubicBezTo>
                <a:lnTo>
                  <a:pt x="1201628" y="846892"/>
                </a:lnTo>
                <a:lnTo>
                  <a:pt x="480651" y="846892"/>
                </a:lnTo>
                <a:lnTo>
                  <a:pt x="480651" y="846892"/>
                </a:lnTo>
                <a:lnTo>
                  <a:pt x="106948" y="846892"/>
                </a:lnTo>
                <a:cubicBezTo>
                  <a:pt x="47882" y="846892"/>
                  <a:pt x="0" y="799010"/>
                  <a:pt x="0" y="739944"/>
                </a:cubicBezTo>
                <a:lnTo>
                  <a:pt x="0" y="472580"/>
                </a:lnTo>
                <a:lnTo>
                  <a:pt x="0" y="312161"/>
                </a:lnTo>
                <a:lnTo>
                  <a:pt x="0" y="312161"/>
                </a:lnTo>
                <a:lnTo>
                  <a:pt x="0" y="312163"/>
                </a:lnTo>
                <a:close/>
              </a:path>
            </a:pathLst>
          </a:cu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{“function”: “</a:t>
            </a:r>
            <a:r>
              <a:rPr lang="en-US" altLang="zh-TW" sz="1400" b="1" dirty="0" err="1">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perform_action</a:t>
            </a: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 “action”: “walk forward, …”}</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nvGrpSpPr>
          <p:cNvPr id="22" name="群組 21">
            <a:extLst>
              <a:ext uri="{FF2B5EF4-FFF2-40B4-BE49-F238E27FC236}">
                <a16:creationId xmlns:a16="http://schemas.microsoft.com/office/drawing/2014/main" id="{F8C1C29E-C1E1-4959-A05E-331A399D9CB8}"/>
              </a:ext>
            </a:extLst>
          </p:cNvPr>
          <p:cNvGrpSpPr/>
          <p:nvPr/>
        </p:nvGrpSpPr>
        <p:grpSpPr>
          <a:xfrm>
            <a:off x="3585730" y="4479629"/>
            <a:ext cx="1260000" cy="1233919"/>
            <a:chOff x="1460113" y="5717113"/>
            <a:chExt cx="1260000" cy="1233919"/>
          </a:xfrm>
        </p:grpSpPr>
        <p:sp>
          <p:nvSpPr>
            <p:cNvPr id="23" name="矩形: 圓角 22">
              <a:extLst>
                <a:ext uri="{FF2B5EF4-FFF2-40B4-BE49-F238E27FC236}">
                  <a16:creationId xmlns:a16="http://schemas.microsoft.com/office/drawing/2014/main" id="{48F0BB55-DDD3-418D-B688-5F981BB0D762}"/>
                </a:ext>
              </a:extLst>
            </p:cNvPr>
            <p:cNvSpPr/>
            <p:nvPr/>
          </p:nvSpPr>
          <p:spPr>
            <a:xfrm>
              <a:off x="1460113" y="5827832"/>
              <a:ext cx="1260000" cy="1123200"/>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Speech to text</a:t>
              </a:r>
            </a:p>
          </p:txBody>
        </p:sp>
        <p:sp>
          <p:nvSpPr>
            <p:cNvPr id="24" name="矩形: 圓角 23">
              <a:extLst>
                <a:ext uri="{FF2B5EF4-FFF2-40B4-BE49-F238E27FC236}">
                  <a16:creationId xmlns:a16="http://schemas.microsoft.com/office/drawing/2014/main" id="{A6C8A9CC-4CFB-4392-945F-D369CB2D2B82}"/>
                </a:ext>
              </a:extLst>
            </p:cNvPr>
            <p:cNvSpPr/>
            <p:nvPr/>
          </p:nvSpPr>
          <p:spPr>
            <a:xfrm>
              <a:off x="1538048" y="5717113"/>
              <a:ext cx="1104130"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Whisper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pic>
        <p:nvPicPr>
          <p:cNvPr id="25" name="圖片 24">
            <a:extLst>
              <a:ext uri="{FF2B5EF4-FFF2-40B4-BE49-F238E27FC236}">
                <a16:creationId xmlns:a16="http://schemas.microsoft.com/office/drawing/2014/main" id="{EEE9D7D8-C7D6-4370-9586-C03A5DA365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50" t="17894" r="15204" b="7669"/>
          <a:stretch/>
        </p:blipFill>
        <p:spPr>
          <a:xfrm>
            <a:off x="4936834" y="3552584"/>
            <a:ext cx="1520868" cy="906475"/>
          </a:xfrm>
          <a:prstGeom prst="rect">
            <a:avLst/>
          </a:prstGeom>
        </p:spPr>
      </p:pic>
      <p:sp>
        <p:nvSpPr>
          <p:cNvPr id="28" name="語音泡泡: 圓角矩形 27">
            <a:extLst>
              <a:ext uri="{FF2B5EF4-FFF2-40B4-BE49-F238E27FC236}">
                <a16:creationId xmlns:a16="http://schemas.microsoft.com/office/drawing/2014/main" id="{55D270B3-28F3-4248-8A45-B762D99E65FF}"/>
              </a:ext>
            </a:extLst>
          </p:cNvPr>
          <p:cNvSpPr/>
          <p:nvPr/>
        </p:nvSpPr>
        <p:spPr>
          <a:xfrm>
            <a:off x="6927303" y="3591794"/>
            <a:ext cx="1266396"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rPr>
              <a:t>[00 01 11 00]</a:t>
            </a:r>
            <a:endParaRPr kumimoji="0" lang="zh-TW" alt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4282680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Before we craft our prompt, we need to know what task we are performing.</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28</a:t>
            </a:fld>
            <a:endParaRPr lang="en-US" altLang="zh-TW"/>
          </a:p>
        </p:txBody>
      </p:sp>
    </p:spTree>
    <p:extLst>
      <p:ext uri="{BB962C8B-B14F-4D97-AF65-F5344CB8AC3E}">
        <p14:creationId xmlns:p14="http://schemas.microsoft.com/office/powerpoint/2010/main" val="325028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rtl="0">
              <a:spcBef>
                <a:spcPts val="0"/>
              </a:spcBef>
              <a:spcAft>
                <a:spcPts val="1200"/>
              </a:spcAft>
            </a:pPr>
            <a:r>
              <a:rPr lang="en-US" altLang="zh-TW" sz="1800" b="0" i="0" u="none" strike="noStrike" dirty="0">
                <a:solidFill>
                  <a:srgbClr val="595959"/>
                </a:solidFill>
                <a:effectLst/>
                <a:latin typeface="Arial" panose="020B0604020202020204" pitchFamily="34" charset="0"/>
              </a:rPr>
              <a:t>Decide on which API you are using:</a:t>
            </a:r>
          </a:p>
          <a:p>
            <a:pPr lvl="1">
              <a:spcBef>
                <a:spcPts val="0"/>
              </a:spcBef>
              <a:spcAft>
                <a:spcPts val="1200"/>
              </a:spcAft>
            </a:pPr>
            <a:r>
              <a:rPr lang="en-US" altLang="zh-TW" sz="1400" dirty="0">
                <a:solidFill>
                  <a:srgbClr val="595959"/>
                </a:solidFill>
                <a:latin typeface="Arial" panose="020B0604020202020204" pitchFamily="34" charset="0"/>
              </a:rPr>
              <a:t>Example: Open-</a:t>
            </a:r>
            <a:r>
              <a:rPr lang="en-US" altLang="zh-TW" sz="1400" dirty="0" err="1">
                <a:solidFill>
                  <a:srgbClr val="595959"/>
                </a:solidFill>
                <a:latin typeface="Arial" panose="020B0604020202020204" pitchFamily="34" charset="0"/>
              </a:rPr>
              <a:t>Meteo</a:t>
            </a:r>
            <a:r>
              <a:rPr lang="en-US" altLang="zh-TW" sz="1400" dirty="0">
                <a:solidFill>
                  <a:srgbClr val="595959"/>
                </a:solidFill>
                <a:latin typeface="Arial" panose="020B0604020202020204" pitchFamily="34" charset="0"/>
              </a:rPr>
              <a:t> (free open source weather </a:t>
            </a:r>
          </a:p>
          <a:p>
            <a:pPr marL="457200" lvl="1" indent="0">
              <a:spcBef>
                <a:spcPts val="0"/>
              </a:spcBef>
              <a:spcAft>
                <a:spcPts val="1200"/>
              </a:spcAft>
              <a:buNone/>
            </a:pPr>
            <a:r>
              <a:rPr lang="en-US" altLang="zh-TW" sz="1400" dirty="0">
                <a:solidFill>
                  <a:srgbClr val="595959"/>
                </a:solidFill>
                <a:latin typeface="Arial" panose="020B0604020202020204" pitchFamily="34" charset="0"/>
              </a:rPr>
              <a:t>      forecast API)</a:t>
            </a:r>
          </a:p>
          <a:p>
            <a:pPr rtl="0">
              <a:spcBef>
                <a:spcPts val="0"/>
              </a:spcBef>
              <a:spcAft>
                <a:spcPts val="1200"/>
              </a:spcAft>
            </a:pPr>
            <a:r>
              <a:rPr lang="en-US" altLang="zh-TW" sz="1800" dirty="0">
                <a:solidFill>
                  <a:srgbClr val="595959"/>
                </a:solidFill>
                <a:latin typeface="Arial" panose="020B0604020202020204" pitchFamily="34" charset="0"/>
              </a:rPr>
              <a:t>Pick out the functions you will use: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Example: </a:t>
            </a:r>
            <a:r>
              <a:rPr lang="en-US" altLang="zh-TW" sz="1400" b="0" i="0" u="none" strike="noStrike" dirty="0" err="1">
                <a:solidFill>
                  <a:srgbClr val="595959"/>
                </a:solidFill>
                <a:effectLst/>
                <a:latin typeface="Arial" panose="020B0604020202020204" pitchFamily="34" charset="0"/>
              </a:rPr>
              <a:t>get_weather</a:t>
            </a:r>
            <a:r>
              <a:rPr lang="en-US" altLang="zh-TW" sz="1400" b="0" i="0" u="none" strike="noStrike" dirty="0">
                <a:solidFill>
                  <a:srgbClr val="595959"/>
                </a:solidFill>
                <a:effectLst/>
                <a:latin typeface="Arial" panose="020B0604020202020204" pitchFamily="34" charset="0"/>
              </a:rPr>
              <a:t>(latitude, longitude)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Input: (12, 12)</a:t>
            </a:r>
          </a:p>
          <a:p>
            <a:pPr lvl="1">
              <a:spcBef>
                <a:spcPts val="0"/>
              </a:spcBef>
              <a:spcAft>
                <a:spcPts val="1200"/>
              </a:spcAft>
            </a:pPr>
            <a:r>
              <a:rPr lang="en-US" altLang="zh-TW" sz="1400" dirty="0">
                <a:solidFill>
                  <a:srgbClr val="595959"/>
                </a:solidFill>
                <a:latin typeface="Arial" panose="020B0604020202020204" pitchFamily="34" charset="0"/>
              </a:rPr>
              <a:t>Output: json with </a:t>
            </a:r>
            <a:r>
              <a:rPr lang="en-US" altLang="zh-TW" sz="1400" b="1" dirty="0">
                <a:solidFill>
                  <a:srgbClr val="595959"/>
                </a:solidFill>
                <a:latin typeface="Arial" panose="020B0604020202020204" pitchFamily="34" charset="0"/>
              </a:rPr>
              <a:t>current time</a:t>
            </a:r>
            <a:r>
              <a:rPr lang="en-US" altLang="zh-TW" sz="1400" dirty="0">
                <a:solidFill>
                  <a:srgbClr val="595959"/>
                </a:solidFill>
                <a:latin typeface="Arial" panose="020B0604020202020204" pitchFamily="34" charset="0"/>
              </a:rPr>
              <a:t> and </a:t>
            </a:r>
            <a:r>
              <a:rPr lang="en-US" altLang="zh-TW" sz="1400" b="1" dirty="0">
                <a:solidFill>
                  <a:srgbClr val="595959"/>
                </a:solidFill>
                <a:latin typeface="Arial" panose="020B0604020202020204" pitchFamily="34" charset="0"/>
              </a:rPr>
              <a:t>temperature</a:t>
            </a:r>
          </a:p>
          <a:p>
            <a:pPr>
              <a:spcBef>
                <a:spcPts val="0"/>
              </a:spcBef>
              <a:spcAft>
                <a:spcPts val="1200"/>
              </a:spcAft>
            </a:pPr>
            <a:r>
              <a:rPr lang="en-US" altLang="zh-TW" sz="1800" b="0" i="0" u="none" strike="noStrike" dirty="0">
                <a:solidFill>
                  <a:srgbClr val="595959"/>
                </a:solidFill>
                <a:effectLst/>
                <a:latin typeface="Arial" panose="020B0604020202020204" pitchFamily="34" charset="0"/>
              </a:rPr>
              <a:t>API supports other functions like wind speed,</a:t>
            </a:r>
          </a:p>
          <a:p>
            <a:pPr marL="0" indent="0" rtl="0">
              <a:spcBef>
                <a:spcPts val="0"/>
              </a:spcBef>
              <a:spcAft>
                <a:spcPts val="1200"/>
              </a:spcAft>
              <a:buNone/>
            </a:pPr>
            <a:r>
              <a:rPr lang="en-US" altLang="zh-TW" sz="1800" dirty="0">
                <a:solidFill>
                  <a:srgbClr val="595959"/>
                </a:solidFill>
                <a:latin typeface="Arial" panose="020B0604020202020204" pitchFamily="34" charset="0"/>
              </a:rPr>
              <a:t>     hourly temperature, etc.</a:t>
            </a:r>
          </a:p>
          <a:p>
            <a:pPr rtl="0">
              <a:spcBef>
                <a:spcPts val="0"/>
              </a:spcBef>
              <a:spcAft>
                <a:spcPts val="1200"/>
              </a:spcAft>
            </a:pPr>
            <a:endParaRPr lang="en-US" altLang="zh-TW" sz="1800" b="0" i="0" u="none" strike="noStrike" dirty="0">
              <a:solidFill>
                <a:srgbClr val="595959"/>
              </a:solidFill>
              <a:effectLst/>
              <a:latin typeface="Arial" panose="020B0604020202020204" pitchFamily="34" charset="0"/>
            </a:endParaRPr>
          </a:p>
          <a:p>
            <a:pPr marL="0" indent="0" rtl="0">
              <a:spcBef>
                <a:spcPts val="0"/>
              </a:spcBef>
              <a:spcAft>
                <a:spcPts val="1200"/>
              </a:spcAft>
              <a:buNone/>
            </a:pPr>
            <a:endParaRPr lang="en-US" altLang="zh-TW" sz="1800" b="0" i="0" u="none" strike="noStrike" dirty="0">
              <a:solidFill>
                <a:srgbClr val="595959"/>
              </a:solidFill>
              <a:effectLst/>
              <a:latin typeface="Arial" panose="020B0604020202020204" pitchFamily="34" charset="0"/>
            </a:endParaRPr>
          </a:p>
          <a:p>
            <a:pPr rtl="0">
              <a:spcBef>
                <a:spcPts val="0"/>
              </a:spcBef>
              <a:spcAft>
                <a:spcPts val="1200"/>
              </a:spcAft>
            </a:pPr>
            <a:r>
              <a:rPr lang="en-US" altLang="zh-TW" sz="1800" b="1" dirty="0">
                <a:solidFill>
                  <a:srgbClr val="595959"/>
                </a:solidFill>
                <a:latin typeface="Arial" panose="020B0604020202020204" pitchFamily="34" charset="0"/>
              </a:rPr>
              <a:t>Next step:</a:t>
            </a:r>
            <a:r>
              <a:rPr lang="en-US" altLang="zh-TW" sz="1800" dirty="0">
                <a:solidFill>
                  <a:srgbClr val="595959"/>
                </a:solidFill>
                <a:latin typeface="Arial" panose="020B0604020202020204" pitchFamily="34" charset="0"/>
              </a:rPr>
              <a:t> </a:t>
            </a:r>
            <a:r>
              <a:rPr lang="en-US" altLang="zh-TW" sz="1800" b="0" i="0" u="none" strike="noStrike" dirty="0">
                <a:solidFill>
                  <a:srgbClr val="595959"/>
                </a:solidFill>
                <a:effectLst/>
                <a:latin typeface="Arial" panose="020B0604020202020204" pitchFamily="34" charset="0"/>
              </a:rPr>
              <a:t>crafting functions/tools for LLM to use (description + prompts = use these APIs)</a:t>
            </a:r>
            <a:endParaRPr lang="en-US" altLang="zh-TW" b="0" dirty="0">
              <a:effectLst/>
            </a:endParaRP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29</a:t>
            </a:fld>
            <a:endParaRPr lang="en-US" altLang="zh-TW"/>
          </a:p>
        </p:txBody>
      </p:sp>
      <p:pic>
        <p:nvPicPr>
          <p:cNvPr id="10" name="圖片 9">
            <a:extLst>
              <a:ext uri="{FF2B5EF4-FFF2-40B4-BE49-F238E27FC236}">
                <a16:creationId xmlns:a16="http://schemas.microsoft.com/office/drawing/2014/main" id="{ECAF15EE-337D-404F-9585-29AE5220AF7F}"/>
              </a:ext>
            </a:extLst>
          </p:cNvPr>
          <p:cNvPicPr>
            <a:picLocks noChangeAspect="1"/>
          </p:cNvPicPr>
          <p:nvPr/>
        </p:nvPicPr>
        <p:blipFill>
          <a:blip r:embed="rId3"/>
          <a:stretch>
            <a:fillRect/>
          </a:stretch>
        </p:blipFill>
        <p:spPr>
          <a:xfrm>
            <a:off x="5983640" y="1556469"/>
            <a:ext cx="5957989" cy="3523613"/>
          </a:xfrm>
          <a:prstGeom prst="rect">
            <a:avLst/>
          </a:prstGeom>
        </p:spPr>
      </p:pic>
      <p:sp>
        <p:nvSpPr>
          <p:cNvPr id="11" name="文字方塊 10">
            <a:extLst>
              <a:ext uri="{FF2B5EF4-FFF2-40B4-BE49-F238E27FC236}">
                <a16:creationId xmlns:a16="http://schemas.microsoft.com/office/drawing/2014/main" id="{1FC614EA-75DC-4657-B490-A08BBB9D451A}"/>
              </a:ext>
            </a:extLst>
          </p:cNvPr>
          <p:cNvSpPr txBox="1"/>
          <p:nvPr/>
        </p:nvSpPr>
        <p:spPr>
          <a:xfrm>
            <a:off x="5976258" y="5002005"/>
            <a:ext cx="5914571" cy="369332"/>
          </a:xfrm>
          <a:prstGeom prst="rect">
            <a:avLst/>
          </a:prstGeom>
          <a:noFill/>
        </p:spPr>
        <p:txBody>
          <a:bodyPr wrap="square" rtlCol="0">
            <a:spAutoFit/>
          </a:bodyPr>
          <a:lstStyle/>
          <a:p>
            <a:pPr algn="ctr"/>
            <a:r>
              <a:rPr lang="en-US" altLang="zh-TW" dirty="0"/>
              <a:t>Open-</a:t>
            </a:r>
            <a:r>
              <a:rPr lang="en-US" altLang="zh-TW" dirty="0" err="1"/>
              <a:t>Meteo’s</a:t>
            </a:r>
            <a:r>
              <a:rPr lang="en-US" altLang="zh-TW" dirty="0"/>
              <a:t> API returns an easily parsed json</a:t>
            </a:r>
            <a:endParaRPr lang="zh-TW" altLang="en-US" dirty="0"/>
          </a:p>
        </p:txBody>
      </p:sp>
    </p:spTree>
    <p:extLst>
      <p:ext uri="{BB962C8B-B14F-4D97-AF65-F5344CB8AC3E}">
        <p14:creationId xmlns:p14="http://schemas.microsoft.com/office/powerpoint/2010/main" val="2263023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34C082-0E77-4CEA-9410-173D4FBE8B01}"/>
              </a:ext>
            </a:extLst>
          </p:cNvPr>
          <p:cNvSpPr>
            <a:spLocks noGrp="1"/>
          </p:cNvSpPr>
          <p:nvPr>
            <p:ph type="title"/>
          </p:nvPr>
        </p:nvSpPr>
        <p:spPr/>
        <p:txBody>
          <a:bodyPr/>
          <a:lstStyle/>
          <a:p>
            <a:r>
              <a:rPr lang="en-US" altLang="zh-TW" dirty="0"/>
              <a:t>Overview</a:t>
            </a:r>
            <a:endParaRPr lang="zh-TW" altLang="en-US" dirty="0"/>
          </a:p>
        </p:txBody>
      </p:sp>
      <p:sp>
        <p:nvSpPr>
          <p:cNvPr id="3" name="內容版面配置區 2">
            <a:extLst>
              <a:ext uri="{FF2B5EF4-FFF2-40B4-BE49-F238E27FC236}">
                <a16:creationId xmlns:a16="http://schemas.microsoft.com/office/drawing/2014/main" id="{2DBFF155-E8D8-47F6-AD18-546AB658F5D3}"/>
              </a:ext>
            </a:extLst>
          </p:cNvPr>
          <p:cNvSpPr>
            <a:spLocks noGrp="1"/>
          </p:cNvSpPr>
          <p:nvPr>
            <p:ph idx="1"/>
          </p:nvPr>
        </p:nvSpPr>
        <p:spPr/>
        <p:txBody>
          <a:bodyPr/>
          <a:lstStyle/>
          <a:p>
            <a:r>
              <a:rPr lang="en-US" altLang="zh-TW" sz="2800" dirty="0"/>
              <a:t>Introduction</a:t>
            </a:r>
          </a:p>
          <a:p>
            <a:pPr marL="457200" lvl="1" indent="0">
              <a:buNone/>
            </a:pPr>
            <a:r>
              <a:rPr lang="en-US" altLang="zh-TW" sz="1800" dirty="0"/>
              <a:t>This course serves as an introductory guide for those interested in deploying LLM solutions on ROCm. It covers a high level discussion on the foundation of LLMs and includes practical implementations attendees can follow along.</a:t>
            </a:r>
          </a:p>
          <a:p>
            <a:pPr marL="457200" lvl="1" indent="0">
              <a:buNone/>
            </a:pPr>
            <a:endParaRPr lang="en-US" altLang="zh-TW" sz="2000" dirty="0"/>
          </a:p>
          <a:p>
            <a:r>
              <a:rPr lang="en-US" altLang="zh-TW" sz="2800" dirty="0"/>
              <a:t>Target Audience</a:t>
            </a:r>
          </a:p>
          <a:p>
            <a:pPr lvl="1"/>
            <a:r>
              <a:rPr lang="en-US" altLang="zh-TW" sz="1800" dirty="0"/>
              <a:t>Programmers familiar with Python</a:t>
            </a:r>
          </a:p>
          <a:p>
            <a:pPr lvl="1"/>
            <a:r>
              <a:rPr lang="en-US" altLang="zh-TW" sz="1800" dirty="0"/>
              <a:t>Computer Science or Electrical Engineering students interested in building LLM solutions on ROCm</a:t>
            </a:r>
          </a:p>
          <a:p>
            <a:pPr lvl="1"/>
            <a:r>
              <a:rPr lang="en-US" altLang="zh-TW" sz="1800" dirty="0"/>
              <a:t>Anyone looking to build their first LLM project</a:t>
            </a:r>
          </a:p>
          <a:p>
            <a:pPr lvl="1"/>
            <a:r>
              <a:rPr lang="en-US" altLang="zh-TW" sz="1800" dirty="0"/>
              <a:t>Developers looking to migrate CUDA solutions to AMD platforms</a:t>
            </a:r>
          </a:p>
          <a:p>
            <a:pPr lvl="1"/>
            <a:endParaRPr lang="en-US" altLang="zh-TW" sz="1800" dirty="0"/>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2800" b="0" i="0" u="none" strike="noStrike" kern="0" cap="none" spc="0" normalizeH="0" baseline="0" noProof="0" dirty="0">
                <a:ln>
                  <a:noFill/>
                </a:ln>
                <a:solidFill>
                  <a:srgbClr val="000000"/>
                </a:solidFill>
                <a:effectLst/>
                <a:uLnTx/>
                <a:uFillTx/>
                <a:latin typeface="Arial"/>
                <a:ea typeface="微軟正黑體"/>
                <a:cs typeface="+mn-cs"/>
              </a:rPr>
              <a:t>Resources</a:t>
            </a:r>
          </a:p>
          <a:p>
            <a:pPr lvl="1"/>
            <a:r>
              <a:rPr lang="en-US" altLang="zh-TW" sz="1800" dirty="0"/>
              <a:t>Code and lecture slides: </a:t>
            </a:r>
            <a:r>
              <a:rPr lang="en-US" altLang="zh-TW" sz="1800" dirty="0">
                <a:hlinkClick r:id="rId3"/>
              </a:rPr>
              <a:t>https://github.com/jonathansimple/intro-to-llms</a:t>
            </a:r>
            <a:endParaRPr lang="en-US" altLang="zh-TW" sz="1800" dirty="0"/>
          </a:p>
          <a:p>
            <a:pPr lvl="1"/>
            <a:endParaRPr lang="zh-TW" altLang="en-US" sz="1800" dirty="0"/>
          </a:p>
        </p:txBody>
      </p:sp>
      <p:sp>
        <p:nvSpPr>
          <p:cNvPr id="4" name="投影片編號版面配置區 3">
            <a:extLst>
              <a:ext uri="{FF2B5EF4-FFF2-40B4-BE49-F238E27FC236}">
                <a16:creationId xmlns:a16="http://schemas.microsoft.com/office/drawing/2014/main" id="{D1EAEA5B-5078-4B1B-947D-1542DC4264BE}"/>
              </a:ext>
            </a:extLst>
          </p:cNvPr>
          <p:cNvSpPr>
            <a:spLocks noGrp="1"/>
          </p:cNvSpPr>
          <p:nvPr>
            <p:ph type="sldNum" sz="quarter" idx="10"/>
          </p:nvPr>
        </p:nvSpPr>
        <p:spPr/>
        <p:txBody>
          <a:bodyPr/>
          <a:lstStyle/>
          <a:p>
            <a:pPr>
              <a:defRPr/>
            </a:pPr>
            <a:fld id="{CF627BE3-1269-44D5-A349-82FD5D94EBD8}" type="slidenum">
              <a:rPr lang="en-US" altLang="zh-TW" smtClean="0"/>
              <a:pPr>
                <a:defRPr/>
              </a:pPr>
              <a:t>3</a:t>
            </a:fld>
            <a:endParaRPr lang="en-US" altLang="zh-TW"/>
          </a:p>
        </p:txBody>
      </p:sp>
    </p:spTree>
    <p:extLst>
      <p:ext uri="{BB962C8B-B14F-4D97-AF65-F5344CB8AC3E}">
        <p14:creationId xmlns:p14="http://schemas.microsoft.com/office/powerpoint/2010/main" val="388694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pPr marL="0" indent="0">
              <a:buNone/>
            </a:pPr>
            <a:r>
              <a:rPr lang="en-US" altLang="zh-TW" sz="2400" dirty="0"/>
              <a:t>A prompt for function calling contains the following:</a:t>
            </a:r>
          </a:p>
          <a:p>
            <a:r>
              <a:rPr lang="en-US" altLang="zh-TW" sz="2400" dirty="0"/>
              <a:t>General direction/role assignment</a:t>
            </a:r>
          </a:p>
          <a:p>
            <a:r>
              <a:rPr lang="en-US" altLang="zh-TW" sz="2400" dirty="0"/>
              <a:t>Function list</a:t>
            </a:r>
          </a:p>
          <a:p>
            <a:pPr lvl="1"/>
            <a:r>
              <a:rPr lang="en-US" altLang="zh-TW" sz="2000" dirty="0"/>
              <a:t>Function name</a:t>
            </a:r>
          </a:p>
          <a:p>
            <a:pPr lvl="1"/>
            <a:r>
              <a:rPr lang="en-US" altLang="zh-TW" sz="2000" dirty="0"/>
              <a:t>Description</a:t>
            </a:r>
          </a:p>
          <a:p>
            <a:pPr lvl="1"/>
            <a:r>
              <a:rPr lang="en-US" altLang="zh-TW" sz="2000" dirty="0"/>
              <a:t>Function parameter names</a:t>
            </a:r>
          </a:p>
          <a:p>
            <a:pPr lvl="1"/>
            <a:r>
              <a:rPr lang="en-US" altLang="zh-TW" sz="2000" dirty="0"/>
              <a:t>Function parameter descriptions</a:t>
            </a:r>
          </a:p>
          <a:p>
            <a:pPr lvl="1"/>
            <a:r>
              <a:rPr lang="en-US" altLang="zh-TW" sz="2000" dirty="0"/>
              <a:t>Required inputs</a:t>
            </a:r>
          </a:p>
          <a:p>
            <a:r>
              <a:rPr lang="en-US" altLang="zh-TW" sz="2400" dirty="0"/>
              <a:t>(Optional) Desired output format</a:t>
            </a:r>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30</a:t>
            </a:fld>
            <a:endParaRPr lang="en-US" altLang="zh-TW"/>
          </a:p>
        </p:txBody>
      </p:sp>
    </p:spTree>
    <p:extLst>
      <p:ext uri="{BB962C8B-B14F-4D97-AF65-F5344CB8AC3E}">
        <p14:creationId xmlns:p14="http://schemas.microsoft.com/office/powerpoint/2010/main" val="129560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General direction/role assignment</a:t>
            </a:r>
          </a:p>
          <a:p>
            <a:pPr lvl="1"/>
            <a:r>
              <a:rPr lang="en-US" altLang="zh-TW" sz="2000" dirty="0"/>
              <a:t>Example: “You are a helpful assistant with access to the following functions. Use them if required - ”</a:t>
            </a:r>
          </a:p>
          <a:p>
            <a:r>
              <a:rPr lang="en-US" altLang="zh-TW" sz="2400" dirty="0"/>
              <a:t>Assigning a role to a LLM can influence its output:</a:t>
            </a:r>
          </a:p>
          <a:p>
            <a:pPr lvl="1"/>
            <a:r>
              <a:rPr lang="en-US" altLang="zh-TW" sz="2000" dirty="0"/>
              <a:t>This affects tonal style, how strict/loose the model should be when deciding whether it should use functions or chat normally</a:t>
            </a:r>
          </a:p>
          <a:p>
            <a:pPr lvl="1"/>
            <a:r>
              <a:rPr lang="en-US" altLang="zh-TW" sz="2000" dirty="0"/>
              <a:t>Example: “You are a reliable, trustworthy expert on semiconductor manufacturing. You can answer anything related to your domain of expertise but you must decline to answer when asked about other topics. When applicable, use the functions provided below to help answer the query:”</a:t>
            </a:r>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31</a:t>
            </a:fld>
            <a:endParaRPr lang="en-US" altLang="zh-TW"/>
          </a:p>
        </p:txBody>
      </p:sp>
    </p:spTree>
    <p:extLst>
      <p:ext uri="{BB962C8B-B14F-4D97-AF65-F5344CB8AC3E}">
        <p14:creationId xmlns:p14="http://schemas.microsoft.com/office/powerpoint/2010/main" val="55447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list: a function list includes all of the functions you want the LLM to be able to call</a:t>
            </a:r>
          </a:p>
          <a:p>
            <a:pPr lvl="1"/>
            <a:r>
              <a:rPr lang="en-US" altLang="zh-TW" sz="2000" dirty="0"/>
              <a:t>You can think of this as a header file for the LLM</a:t>
            </a:r>
          </a:p>
          <a:p>
            <a:pPr lvl="1"/>
            <a:r>
              <a:rPr lang="en-US" altLang="zh-TW" sz="2000" dirty="0"/>
              <a:t>Comments are </a:t>
            </a:r>
            <a:r>
              <a:rPr lang="en-US" altLang="zh-TW" sz="2000" b="1" dirty="0"/>
              <a:t>IMPORTANT</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32</a:t>
            </a:fld>
            <a:endParaRPr lang="en-US" altLang="zh-TW"/>
          </a:p>
        </p:txBody>
      </p:sp>
    </p:spTree>
    <p:extLst>
      <p:ext uri="{BB962C8B-B14F-4D97-AF65-F5344CB8AC3E}">
        <p14:creationId xmlns:p14="http://schemas.microsoft.com/office/powerpoint/2010/main" val="2200050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A single function in the list will have these parameters:</a:t>
            </a:r>
          </a:p>
          <a:p>
            <a:pPr lvl="1"/>
            <a:r>
              <a:rPr lang="en-US" altLang="zh-TW" sz="2000" b="1" dirty="0"/>
              <a:t>Function name:</a:t>
            </a:r>
            <a:r>
              <a:rPr lang="en-US" altLang="zh-TW" sz="2000" dirty="0"/>
              <a:t> name of the function</a:t>
            </a:r>
          </a:p>
          <a:p>
            <a:pPr lvl="1"/>
            <a:r>
              <a:rPr lang="en-US" altLang="zh-TW" sz="2000" b="1" dirty="0"/>
              <a:t>Description:</a:t>
            </a:r>
            <a:r>
              <a:rPr lang="en-US" altLang="zh-TW" sz="2000" dirty="0"/>
              <a:t> what the function does, when it should be used, how it should be used; as a rule of thumb, if an intern can’t tell how this function works, the LLM won’t be able to either</a:t>
            </a:r>
          </a:p>
          <a:p>
            <a:pPr lvl="1"/>
            <a:r>
              <a:rPr lang="en-US" altLang="zh-TW" sz="2000" b="1" dirty="0"/>
              <a:t>Function parameter names: </a:t>
            </a:r>
            <a:r>
              <a:rPr lang="en-US" altLang="zh-TW" sz="2000" dirty="0"/>
              <a:t>the names of the inputs to the function</a:t>
            </a:r>
          </a:p>
          <a:p>
            <a:pPr lvl="1"/>
            <a:r>
              <a:rPr lang="en-US" altLang="zh-TW" sz="2000" b="1" dirty="0"/>
              <a:t>Function parameter descriptions:</a:t>
            </a:r>
            <a:r>
              <a:rPr lang="en-US" altLang="zh-TW" sz="2000" dirty="0"/>
              <a:t> function input properties (bool, </a:t>
            </a:r>
            <a:r>
              <a:rPr lang="en-US" altLang="zh-TW" sz="2000" dirty="0" err="1"/>
              <a:t>enum</a:t>
            </a:r>
            <a:r>
              <a:rPr lang="en-US" altLang="zh-TW" sz="2000" dirty="0"/>
              <a:t>), can include textual description for complex use cases</a:t>
            </a:r>
          </a:p>
          <a:p>
            <a:pPr lvl="1"/>
            <a:r>
              <a:rPr lang="en-US" altLang="zh-TW" sz="2000" b="1" dirty="0"/>
              <a:t>Required inputs:</a:t>
            </a:r>
            <a:r>
              <a:rPr lang="en-US" altLang="zh-TW" sz="2000" dirty="0"/>
              <a:t> which inputs must be included</a:t>
            </a:r>
          </a:p>
          <a:p>
            <a:r>
              <a:rPr lang="en-US" altLang="zh-TW" sz="2400" dirty="0"/>
              <a:t>Function output is not explicitly written in the parameters (but usually included in function description)</a:t>
            </a:r>
          </a:p>
          <a:p>
            <a:pPr lvl="1"/>
            <a:r>
              <a:rPr lang="en-US" altLang="zh-TW" sz="2000" dirty="0"/>
              <a:t>This is because the LLM’s job is to turn natural language into f(x), the API is what handles the output generation</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33</a:t>
            </a:fld>
            <a:endParaRPr lang="en-US" altLang="zh-TW"/>
          </a:p>
        </p:txBody>
      </p:sp>
    </p:spTree>
    <p:extLst>
      <p:ext uri="{BB962C8B-B14F-4D97-AF65-F5344CB8AC3E}">
        <p14:creationId xmlns:p14="http://schemas.microsoft.com/office/powerpoint/2010/main" val="285023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declaration example:</a:t>
            </a:r>
          </a:p>
          <a:p>
            <a:pPr lvl="1"/>
            <a:r>
              <a:rPr lang="en-US" altLang="zh-TW" sz="2000" b="1" dirty="0"/>
              <a:t>Function name:</a:t>
            </a:r>
            <a:r>
              <a:rPr lang="en-US" altLang="zh-TW" sz="2000" dirty="0"/>
              <a:t> </a:t>
            </a:r>
            <a:r>
              <a:rPr lang="en-US" altLang="zh-TW" sz="2000" dirty="0" err="1"/>
              <a:t>get_weather</a:t>
            </a:r>
            <a:endParaRPr lang="en-US" altLang="zh-TW" sz="2000" dirty="0"/>
          </a:p>
          <a:p>
            <a:pPr lvl="1"/>
            <a:r>
              <a:rPr lang="en-US" altLang="zh-TW" sz="2000" b="1" dirty="0"/>
              <a:t>Description:</a:t>
            </a:r>
            <a:r>
              <a:rPr lang="en-US" altLang="zh-TW" sz="2000" dirty="0"/>
              <a:t> Get the current temperature for the provided coordinates in Celsius.</a:t>
            </a:r>
          </a:p>
          <a:p>
            <a:pPr lvl="1"/>
            <a:r>
              <a:rPr lang="en-US" altLang="zh-TW" sz="2000" b="1" dirty="0"/>
              <a:t>Function parameter names:</a:t>
            </a:r>
            <a:r>
              <a:rPr lang="en-US" altLang="zh-TW" sz="2000" dirty="0"/>
              <a:t> latitude, longitude</a:t>
            </a:r>
          </a:p>
          <a:p>
            <a:pPr lvl="1"/>
            <a:r>
              <a:rPr lang="en-US" altLang="zh-TW" sz="2000" b="1" dirty="0"/>
              <a:t>Function parameter descriptions:</a:t>
            </a:r>
            <a:r>
              <a:rPr lang="en-US" altLang="zh-TW" sz="2000" dirty="0"/>
              <a:t> {"type": "number"} (additional comments and enumerator rule not needed)</a:t>
            </a:r>
          </a:p>
          <a:p>
            <a:pPr lvl="1"/>
            <a:r>
              <a:rPr lang="en-US" altLang="zh-TW" sz="2000" b="1" dirty="0"/>
              <a:t>Required inputs:</a:t>
            </a:r>
            <a:r>
              <a:rPr lang="en-US" altLang="zh-TW" sz="2000" dirty="0"/>
              <a:t> latitude, longitude</a:t>
            </a:r>
          </a:p>
          <a:p>
            <a:pPr lvl="1"/>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34</a:t>
            </a:fld>
            <a:endParaRPr lang="en-US" altLang="zh-TW"/>
          </a:p>
        </p:txBody>
      </p:sp>
    </p:spTree>
    <p:extLst>
      <p:ext uri="{BB962C8B-B14F-4D97-AF65-F5344CB8AC3E}">
        <p14:creationId xmlns:p14="http://schemas.microsoft.com/office/powerpoint/2010/main" val="363057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Desired output format:</a:t>
            </a:r>
          </a:p>
          <a:p>
            <a:pPr lvl="1"/>
            <a:r>
              <a:rPr lang="en-US" altLang="zh-TW" sz="2000" dirty="0"/>
              <a:t>Some LLMs are already trained on function calling datasets and can output structured data</a:t>
            </a:r>
          </a:p>
          <a:p>
            <a:pPr lvl="1"/>
            <a:r>
              <a:rPr lang="en-US" altLang="zh-TW" sz="2000" dirty="0"/>
              <a:t>Sometimes, it can still be useful to specify a particular output format to improve stability</a:t>
            </a:r>
          </a:p>
          <a:p>
            <a:r>
              <a:rPr lang="en-US" altLang="zh-TW" sz="2400" dirty="0"/>
              <a:t>Recommended ways to format outputs:</a:t>
            </a:r>
          </a:p>
          <a:p>
            <a:pPr lvl="1"/>
            <a:r>
              <a:rPr lang="en-US" altLang="zh-TW" sz="2000" dirty="0"/>
              <a:t>Json</a:t>
            </a:r>
          </a:p>
          <a:p>
            <a:pPr lvl="1"/>
            <a:r>
              <a:rPr lang="en-US" altLang="zh-TW" sz="2000" dirty="0"/>
              <a:t>Token delimiters</a:t>
            </a:r>
          </a:p>
          <a:p>
            <a:r>
              <a:rPr lang="en-US" altLang="zh-TW" sz="2400" dirty="0"/>
              <a:t>Example:</a:t>
            </a:r>
          </a:p>
          <a:p>
            <a:pPr marL="457200" lvl="1" indent="0">
              <a:buNone/>
            </a:pPr>
            <a:r>
              <a:rPr lang="en-US" altLang="zh-TW" sz="2000" dirty="0"/>
              <a:t>If a function should be used, respond with the function name and its parameters in json format like so: </a:t>
            </a:r>
          </a:p>
          <a:p>
            <a:pPr marL="457200" lvl="1" indent="0">
              <a:buNone/>
            </a:pPr>
            <a:r>
              <a:rPr lang="en-US" altLang="zh-TW" sz="2000" dirty="0"/>
              <a:t>{"name": "</a:t>
            </a:r>
            <a:r>
              <a:rPr lang="en-US" altLang="zh-TW" sz="2000" dirty="0" err="1"/>
              <a:t>function_name</a:t>
            </a:r>
            <a:r>
              <a:rPr lang="en-US" altLang="zh-TW" sz="2000" dirty="0"/>
              <a:t>", "arguments": {"arg_1": "value_1", "arg_2": "value_2", ...}}</a:t>
            </a:r>
            <a:endParaRPr lang="zh-TW" altLang="en-US" sz="20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35</a:t>
            </a:fld>
            <a:endParaRPr lang="en-US" altLang="zh-TW"/>
          </a:p>
        </p:txBody>
      </p:sp>
    </p:spTree>
    <p:extLst>
      <p:ext uri="{BB962C8B-B14F-4D97-AF65-F5344CB8AC3E}">
        <p14:creationId xmlns:p14="http://schemas.microsoft.com/office/powerpoint/2010/main" val="1062007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Putting Everything Together</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600" dirty="0"/>
              <a:t>You are a helpful assistant with access to the following functions. Use them if required -</a:t>
            </a:r>
          </a:p>
          <a:p>
            <a:pPr marL="0" indent="0">
              <a:buNone/>
            </a:pPr>
            <a:r>
              <a:rPr lang="en-US" altLang="zh-TW" sz="1600" dirty="0"/>
              <a:t>{</a:t>
            </a:r>
          </a:p>
          <a:p>
            <a:pPr marL="0" indent="0">
              <a:buNone/>
            </a:pPr>
            <a:r>
              <a:rPr lang="en-US" altLang="zh-TW" sz="1600" dirty="0"/>
              <a:t>    "name": "</a:t>
            </a:r>
            <a:r>
              <a:rPr lang="en-US" altLang="zh-TW" sz="1600" dirty="0" err="1"/>
              <a:t>get_weather</a:t>
            </a:r>
            <a:r>
              <a:rPr lang="en-US" altLang="zh-TW" sz="1600" dirty="0"/>
              <a:t>",</a:t>
            </a:r>
          </a:p>
          <a:p>
            <a:pPr marL="0" indent="0">
              <a:buNone/>
            </a:pPr>
            <a:r>
              <a:rPr lang="en-US" altLang="zh-TW" sz="1600" dirty="0"/>
              <a:t>    "description": "Get the current temperature for the provided coordinates in Celsius.",</a:t>
            </a:r>
          </a:p>
          <a:p>
            <a:pPr marL="0" indent="0">
              <a:buNone/>
            </a:pPr>
            <a:r>
              <a:rPr lang="en-US" altLang="zh-TW" sz="1600" dirty="0"/>
              <a:t>    "parameters": {</a:t>
            </a:r>
          </a:p>
          <a:p>
            <a:pPr marL="0" indent="0">
              <a:buNone/>
            </a:pPr>
            <a:r>
              <a:rPr lang="en-US" altLang="zh-TW" sz="1600" dirty="0"/>
              <a:t>        "type": "object",</a:t>
            </a:r>
          </a:p>
          <a:p>
            <a:pPr marL="0" indent="0">
              <a:buNone/>
            </a:pPr>
            <a:r>
              <a:rPr lang="en-US" altLang="zh-TW" sz="1600" dirty="0"/>
              <a:t>        "properties": {</a:t>
            </a:r>
          </a:p>
          <a:p>
            <a:pPr marL="0" indent="0">
              <a:buNone/>
            </a:pPr>
            <a:r>
              <a:rPr lang="en-US" altLang="zh-TW" sz="1600" dirty="0"/>
              <a:t>            "latitude": {"type": "number"},</a:t>
            </a:r>
          </a:p>
          <a:p>
            <a:pPr marL="0" indent="0">
              <a:buNone/>
            </a:pPr>
            <a:r>
              <a:rPr lang="en-US" altLang="zh-TW" sz="1600" dirty="0"/>
              <a:t>            "longitude": {"type": "number"}</a:t>
            </a:r>
          </a:p>
          <a:p>
            <a:pPr marL="0" indent="0">
              <a:buNone/>
            </a:pPr>
            <a:r>
              <a:rPr lang="en-US" altLang="zh-TW" sz="1600" dirty="0"/>
              <a:t>        },</a:t>
            </a:r>
          </a:p>
          <a:p>
            <a:pPr marL="0" indent="0">
              <a:buNone/>
            </a:pPr>
            <a:r>
              <a:rPr lang="en-US" altLang="zh-TW" sz="1600" dirty="0"/>
              <a:t>        "required": ["latitude", "longitude"]</a:t>
            </a:r>
          </a:p>
          <a:p>
            <a:pPr marL="0" indent="0">
              <a:buNone/>
            </a:pPr>
            <a:r>
              <a:rPr lang="en-US" altLang="zh-TW" sz="1600" dirty="0"/>
              <a:t>    }</a:t>
            </a:r>
          </a:p>
          <a:p>
            <a:pPr marL="0" indent="0">
              <a:buNone/>
            </a:pPr>
            <a:r>
              <a:rPr lang="en-US" altLang="zh-TW" sz="1600" dirty="0"/>
              <a:t>}</a:t>
            </a:r>
          </a:p>
          <a:p>
            <a:pPr marL="0" indent="0">
              <a:buNone/>
            </a:pPr>
            <a:r>
              <a:rPr lang="en-US" altLang="zh-TW" sz="1600" dirty="0"/>
              <a:t>If a function should be used, respond with the function name and its parameters in json format like so:</a:t>
            </a:r>
          </a:p>
          <a:p>
            <a:pPr marL="0" indent="0">
              <a:buNone/>
            </a:pPr>
            <a:r>
              <a:rPr lang="en-US" altLang="zh-TW" sz="1600" dirty="0"/>
              <a:t>{"name": "</a:t>
            </a:r>
            <a:r>
              <a:rPr lang="en-US" altLang="zh-TW" sz="1600" dirty="0" err="1"/>
              <a:t>function_name</a:t>
            </a:r>
            <a:r>
              <a:rPr lang="en-US" altLang="zh-TW" sz="1600" dirty="0"/>
              <a:t>", "arguments": {"arg_1": "value_1", "arg_2": "value_2", ...}}</a:t>
            </a:r>
          </a:p>
          <a:p>
            <a:pPr marL="0" indent="0">
              <a:buNone/>
            </a:pPr>
            <a:endParaRPr lang="en-US" altLang="zh-TW" sz="1600" dirty="0"/>
          </a:p>
          <a:p>
            <a:pPr marL="0" indent="0">
              <a:buNone/>
            </a:pPr>
            <a:r>
              <a:rPr lang="en-US" altLang="zh-TW" sz="1600" dirty="0"/>
              <a:t>User Query:</a:t>
            </a:r>
            <a:endParaRPr lang="zh-TW" altLang="en-US" sz="16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36</a:t>
            </a:fld>
            <a:endParaRPr lang="en-US" altLang="zh-TW"/>
          </a:p>
        </p:txBody>
      </p:sp>
    </p:spTree>
    <p:extLst>
      <p:ext uri="{BB962C8B-B14F-4D97-AF65-F5344CB8AC3E}">
        <p14:creationId xmlns:p14="http://schemas.microsoft.com/office/powerpoint/2010/main" val="191669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sz="3600" dirty="0"/>
              <a:t>A More Complex Example</a:t>
            </a:r>
            <a:endParaRPr lang="zh-TW" altLang="en-US" sz="3600"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200" dirty="0"/>
              <a:t>You are a helpful assistant with access to the following functions. Use them if required -</a:t>
            </a:r>
          </a:p>
          <a:p>
            <a:pPr marL="0" indent="0">
              <a:buNone/>
            </a:pPr>
            <a:r>
              <a:rPr lang="en-US" altLang="zh-TW" sz="1200" dirty="0"/>
              <a:t>{</a:t>
            </a:r>
          </a:p>
          <a:p>
            <a:pPr marL="0" indent="0">
              <a:buNone/>
            </a:pPr>
            <a:r>
              <a:rPr lang="en-US" altLang="zh-TW" sz="1200" dirty="0"/>
              <a:t>    "name": "</a:t>
            </a:r>
            <a:r>
              <a:rPr lang="en-US" altLang="zh-TW" sz="1200" dirty="0" err="1"/>
              <a:t>get_action_set</a:t>
            </a:r>
            <a:r>
              <a:rPr lang="en-US" altLang="zh-TW" sz="1200" dirty="0"/>
              <a:t>",</a:t>
            </a:r>
          </a:p>
          <a:p>
            <a:pPr marL="0" indent="0">
              <a:buNone/>
            </a:pPr>
            <a:r>
              <a:rPr lang="en-US" altLang="zh-TW" sz="1200" dirty="0"/>
              <a:t>    "description": "Get the series of actions and the number of times each action needs to be performed in order",</a:t>
            </a:r>
          </a:p>
          <a:p>
            <a:pPr marL="0" indent="0">
              <a:buNone/>
            </a:pPr>
            <a:r>
              <a:rPr lang="en-US" altLang="zh-TW" sz="1200" dirty="0"/>
              <a:t>    "parameters": {</a:t>
            </a:r>
          </a:p>
          <a:p>
            <a:pPr marL="0" indent="0">
              <a:buNone/>
            </a:pPr>
            <a:r>
              <a:rPr lang="en-US" altLang="zh-TW" sz="1200" dirty="0"/>
              <a:t>        "type": "object",</a:t>
            </a:r>
          </a:p>
          <a:p>
            <a:pPr marL="0" indent="0">
              <a:buNone/>
            </a:pPr>
            <a:r>
              <a:rPr lang="en-US" altLang="zh-TW" sz="1200" dirty="0"/>
              <a:t>        "properties": {</a:t>
            </a:r>
          </a:p>
          <a:p>
            <a:pPr marL="0" indent="0">
              <a:buNone/>
            </a:pPr>
            <a:r>
              <a:rPr lang="en-US" altLang="zh-TW" sz="1200" dirty="0"/>
              <a:t>            "actions": {</a:t>
            </a:r>
          </a:p>
          <a:p>
            <a:pPr marL="0" indent="0">
              <a:buNone/>
            </a:pPr>
            <a:r>
              <a:rPr lang="en-US" altLang="zh-TW" sz="1200" dirty="0"/>
              <a:t>                "type": "array",</a:t>
            </a:r>
          </a:p>
          <a:p>
            <a:pPr marL="0" indent="0">
              <a:buNone/>
            </a:pPr>
            <a:r>
              <a:rPr lang="en-US" altLang="zh-TW" sz="1200" dirty="0"/>
              <a:t>                "description": "The actions that need to be performed in the order that is specified by the user. If an action has to be performed multiple times, then repeat the action entry for the same number specified by the user, e.g. "Take two steps forward" would turn into ["walk forward", "walk forward"]." ,</a:t>
            </a:r>
          </a:p>
          <a:p>
            <a:pPr marL="0" indent="0">
              <a:buNone/>
            </a:pPr>
            <a:r>
              <a:rPr lang="en-US" altLang="zh-TW" sz="1200" dirty="0"/>
              <a:t>                "items": {</a:t>
            </a:r>
          </a:p>
          <a:p>
            <a:pPr marL="0" indent="0">
              <a:buNone/>
            </a:pPr>
            <a:r>
              <a:rPr lang="en-US" altLang="zh-TW" sz="1200" dirty="0"/>
              <a:t>                    "type": "string",</a:t>
            </a:r>
          </a:p>
          <a:p>
            <a:pPr marL="0" indent="0">
              <a:buNone/>
            </a:pPr>
            <a:r>
              <a:rPr lang="en-US" altLang="zh-TW" sz="1200" dirty="0"/>
              <a:t>                    "</a:t>
            </a:r>
            <a:r>
              <a:rPr lang="en-US" altLang="zh-TW" sz="1200" dirty="0" err="1"/>
              <a:t>enum</a:t>
            </a:r>
            <a:r>
              <a:rPr lang="en-US" altLang="zh-TW" sz="1200" dirty="0"/>
              <a:t>": ["bow", "cheer", "scratch head", "handstand", "sit", "stand", "stabilize", "walk forward", "walk backward", "walk left", "walk right", "turn right", "turn left"],</a:t>
            </a:r>
          </a:p>
          <a:p>
            <a:pPr marL="0" indent="0">
              <a:buNone/>
            </a:pPr>
            <a:r>
              <a:rPr lang="en-US" altLang="zh-TW" sz="1200" dirty="0"/>
              <a:t>                }</a:t>
            </a:r>
          </a:p>
          <a:p>
            <a:pPr marL="0" indent="0">
              <a:buNone/>
            </a:pPr>
            <a:r>
              <a:rPr lang="en-US" altLang="zh-TW" sz="1200" dirty="0"/>
              <a:t>            },</a:t>
            </a:r>
          </a:p>
          <a:p>
            <a:pPr marL="0" indent="0">
              <a:buNone/>
            </a:pPr>
            <a:r>
              <a:rPr lang="en-US" altLang="zh-TW" sz="1200" dirty="0"/>
              <a:t>        },</a:t>
            </a:r>
          </a:p>
          <a:p>
            <a:pPr marL="0" indent="0">
              <a:buNone/>
            </a:pPr>
            <a:r>
              <a:rPr lang="en-US" altLang="zh-TW" sz="1200" dirty="0"/>
              <a:t>        "required": ["actions"]</a:t>
            </a:r>
          </a:p>
          <a:p>
            <a:pPr marL="0" indent="0">
              <a:buNone/>
            </a:pPr>
            <a:r>
              <a:rPr lang="en-US" altLang="zh-TW" sz="1200" dirty="0"/>
              <a:t>    }</a:t>
            </a:r>
          </a:p>
          <a:p>
            <a:pPr marL="0" indent="0">
              <a:buNone/>
            </a:pPr>
            <a:r>
              <a:rPr lang="en-US" altLang="zh-TW" sz="1200" dirty="0"/>
              <a:t>}</a:t>
            </a:r>
          </a:p>
          <a:p>
            <a:pPr marL="0" indent="0">
              <a:buNone/>
            </a:pPr>
            <a:r>
              <a:rPr lang="en-US" altLang="zh-TW" sz="1200" dirty="0"/>
              <a:t>If a function should be used, respond with the function name and its parameters in json format like so:</a:t>
            </a:r>
          </a:p>
          <a:p>
            <a:pPr marL="0" indent="0">
              <a:buNone/>
            </a:pPr>
            <a:r>
              <a:rPr lang="en-US" altLang="zh-TW" sz="1200" dirty="0"/>
              <a:t>{"name": "</a:t>
            </a:r>
            <a:r>
              <a:rPr lang="en-US" altLang="zh-TW" sz="1200" dirty="0" err="1"/>
              <a:t>function_name</a:t>
            </a:r>
            <a:r>
              <a:rPr lang="en-US" altLang="zh-TW" sz="1200" dirty="0"/>
              <a:t>", "arguments": {"arg_1": "value_1", "arg_2": "value_2", ...}}</a:t>
            </a:r>
          </a:p>
          <a:p>
            <a:pPr marL="0" indent="0">
              <a:buNone/>
            </a:pPr>
            <a:endParaRPr lang="en-US" altLang="zh-TW" sz="1200" dirty="0"/>
          </a:p>
          <a:p>
            <a:pPr marL="0" indent="0">
              <a:buNone/>
            </a:pPr>
            <a:r>
              <a:rPr lang="en-US" altLang="zh-TW" sz="1200" dirty="0"/>
              <a:t>User Query: </a:t>
            </a:r>
            <a:endParaRPr lang="zh-TW" altLang="en-US" sz="12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37</a:t>
            </a:fld>
            <a:endParaRPr lang="en-US" altLang="zh-TW"/>
          </a:p>
        </p:txBody>
      </p:sp>
      <p:sp>
        <p:nvSpPr>
          <p:cNvPr id="6" name="文字方塊 5">
            <a:extLst>
              <a:ext uri="{FF2B5EF4-FFF2-40B4-BE49-F238E27FC236}">
                <a16:creationId xmlns:a16="http://schemas.microsoft.com/office/drawing/2014/main" id="{316F29C1-9671-4F90-B400-195DDB91AE56}"/>
              </a:ext>
            </a:extLst>
          </p:cNvPr>
          <p:cNvSpPr txBox="1"/>
          <p:nvPr/>
        </p:nvSpPr>
        <p:spPr>
          <a:xfrm>
            <a:off x="7403124" y="4337092"/>
            <a:ext cx="4357076" cy="646331"/>
          </a:xfrm>
          <a:prstGeom prst="rect">
            <a:avLst/>
          </a:prstGeom>
          <a:noFill/>
          <a:ln>
            <a:solidFill>
              <a:schemeClr val="tx1"/>
            </a:solidFill>
          </a:ln>
        </p:spPr>
        <p:txBody>
          <a:bodyPr wrap="square">
            <a:spAutoFit/>
          </a:bodyPr>
          <a:lstStyle/>
          <a:p>
            <a:r>
              <a:rPr lang="en-US" altLang="zh-TW" sz="1800" b="1" dirty="0"/>
              <a:t>Enums</a:t>
            </a:r>
            <a:r>
              <a:rPr lang="en-US" altLang="zh-TW" sz="1800" dirty="0"/>
              <a:t> are useful when you only expect a fixed set of values in the field</a:t>
            </a:r>
            <a:endParaRPr lang="zh-TW" altLang="en-US" dirty="0"/>
          </a:p>
        </p:txBody>
      </p:sp>
      <p:cxnSp>
        <p:nvCxnSpPr>
          <p:cNvPr id="8" name="直線接點 7">
            <a:extLst>
              <a:ext uri="{FF2B5EF4-FFF2-40B4-BE49-F238E27FC236}">
                <a16:creationId xmlns:a16="http://schemas.microsoft.com/office/drawing/2014/main" id="{9D3C570F-B156-4934-982A-5E47B3592CBA}"/>
              </a:ext>
            </a:extLst>
          </p:cNvPr>
          <p:cNvCxnSpPr/>
          <p:nvPr/>
        </p:nvCxnSpPr>
        <p:spPr bwMode="auto">
          <a:xfrm>
            <a:off x="1537398" y="4099727"/>
            <a:ext cx="52251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7" name="直線接點 6">
            <a:extLst>
              <a:ext uri="{FF2B5EF4-FFF2-40B4-BE49-F238E27FC236}">
                <a16:creationId xmlns:a16="http://schemas.microsoft.com/office/drawing/2014/main" id="{0FDE19BE-01AC-44E9-AC8C-19FCC8545FA1}"/>
              </a:ext>
            </a:extLst>
          </p:cNvPr>
          <p:cNvCxnSpPr>
            <a:cxnSpLocks/>
          </p:cNvCxnSpPr>
          <p:nvPr/>
        </p:nvCxnSpPr>
        <p:spPr bwMode="auto">
          <a:xfrm>
            <a:off x="1446963" y="3245617"/>
            <a:ext cx="773723"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9" name="文字方塊 8">
            <a:extLst>
              <a:ext uri="{FF2B5EF4-FFF2-40B4-BE49-F238E27FC236}">
                <a16:creationId xmlns:a16="http://schemas.microsoft.com/office/drawing/2014/main" id="{9165BD8B-40F2-48D1-824E-D3350CAD7949}"/>
              </a:ext>
            </a:extLst>
          </p:cNvPr>
          <p:cNvSpPr txBox="1"/>
          <p:nvPr/>
        </p:nvSpPr>
        <p:spPr>
          <a:xfrm>
            <a:off x="5737609" y="2236083"/>
            <a:ext cx="6022591" cy="646331"/>
          </a:xfrm>
          <a:prstGeom prst="rect">
            <a:avLst/>
          </a:prstGeom>
          <a:noFill/>
          <a:ln>
            <a:solidFill>
              <a:schemeClr val="tx1"/>
            </a:solidFill>
          </a:ln>
        </p:spPr>
        <p:txBody>
          <a:bodyPr wrap="square">
            <a:spAutoFit/>
          </a:bodyPr>
          <a:lstStyle/>
          <a:p>
            <a:r>
              <a:rPr lang="en-US" altLang="zh-TW" sz="1800" b="1" dirty="0"/>
              <a:t>Descriptions</a:t>
            </a:r>
            <a:r>
              <a:rPr lang="en-US" altLang="zh-TW" sz="1800" dirty="0"/>
              <a:t> are useful when the parameter has special rules or is unintuitive (generally good to have regardless)</a:t>
            </a:r>
            <a:endParaRPr lang="zh-TW" altLang="en-US" dirty="0"/>
          </a:p>
        </p:txBody>
      </p:sp>
    </p:spTree>
    <p:extLst>
      <p:ext uri="{BB962C8B-B14F-4D97-AF65-F5344CB8AC3E}">
        <p14:creationId xmlns:p14="http://schemas.microsoft.com/office/powerpoint/2010/main" val="42599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We Have Our Model and Prompt,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zh-TW" altLang="en-US" sz="2400" dirty="0"/>
              <a:t>✅</a:t>
            </a: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The easy part. Integrate the LLM pipeline with your chosen API</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38</a:t>
            </a:fld>
            <a:endParaRPr lang="en-US" altLang="zh-TW"/>
          </a:p>
        </p:txBody>
      </p:sp>
    </p:spTree>
    <p:extLst>
      <p:ext uri="{BB962C8B-B14F-4D97-AF65-F5344CB8AC3E}">
        <p14:creationId xmlns:p14="http://schemas.microsoft.com/office/powerpoint/2010/main" val="3099521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3E0C839-5711-46F1-AB8A-57E95B095A82}"/>
              </a:ext>
            </a:extLst>
          </p:cNvPr>
          <p:cNvPicPr>
            <a:picLocks noChangeAspect="1"/>
          </p:cNvPicPr>
          <p:nvPr/>
        </p:nvPicPr>
        <p:blipFill>
          <a:blip r:embed="rId2"/>
          <a:stretch>
            <a:fillRect/>
          </a:stretch>
        </p:blipFill>
        <p:spPr>
          <a:xfrm>
            <a:off x="1282320" y="3149929"/>
            <a:ext cx="9326994" cy="2182709"/>
          </a:xfrm>
          <a:prstGeom prst="rect">
            <a:avLst/>
          </a:prstGeom>
        </p:spPr>
      </p:pic>
      <p:sp>
        <p:nvSpPr>
          <p:cNvPr id="2" name="標題 1">
            <a:extLst>
              <a:ext uri="{FF2B5EF4-FFF2-40B4-BE49-F238E27FC236}">
                <a16:creationId xmlns:a16="http://schemas.microsoft.com/office/drawing/2014/main" id="{0ED9A0CF-DFED-414F-B1E2-F78302851A03}"/>
              </a:ext>
            </a:extLst>
          </p:cNvPr>
          <p:cNvSpPr>
            <a:spLocks noGrp="1"/>
          </p:cNvSpPr>
          <p:nvPr>
            <p:ph type="title"/>
          </p:nvPr>
        </p:nvSpPr>
        <p:spPr>
          <a:xfrm>
            <a:off x="601133" y="235144"/>
            <a:ext cx="11159067" cy="908548"/>
          </a:xfrm>
        </p:spPr>
        <p:txBody>
          <a:bodyPr/>
          <a:lstStyle/>
          <a:p>
            <a:r>
              <a:rPr lang="en-US" altLang="zh-TW" sz="3600" dirty="0"/>
              <a:t>System Integration</a:t>
            </a:r>
            <a:endParaRPr lang="zh-TW" altLang="en-US" sz="3600" dirty="0"/>
          </a:p>
        </p:txBody>
      </p:sp>
      <p:sp>
        <p:nvSpPr>
          <p:cNvPr id="3" name="內容版面配置區 2">
            <a:extLst>
              <a:ext uri="{FF2B5EF4-FFF2-40B4-BE49-F238E27FC236}">
                <a16:creationId xmlns:a16="http://schemas.microsoft.com/office/drawing/2014/main" id="{C78A3D5F-AF3F-4348-8AB3-7E568166AEB8}"/>
              </a:ext>
            </a:extLst>
          </p:cNvPr>
          <p:cNvSpPr>
            <a:spLocks noGrp="1"/>
          </p:cNvSpPr>
          <p:nvPr>
            <p:ph idx="1"/>
          </p:nvPr>
        </p:nvSpPr>
        <p:spPr>
          <a:xfrm>
            <a:off x="609600" y="908549"/>
            <a:ext cx="11152717" cy="4867928"/>
          </a:xfrm>
        </p:spPr>
        <p:txBody>
          <a:bodyPr/>
          <a:lstStyle/>
          <a:p>
            <a:r>
              <a:rPr lang="en-US" altLang="zh-TW" sz="2000" dirty="0"/>
              <a:t>Prepare your API calls to take in the inputs you specified</a:t>
            </a:r>
            <a:endParaRPr lang="zh-TW" altLang="en-US" sz="2000" dirty="0"/>
          </a:p>
        </p:txBody>
      </p:sp>
      <p:sp>
        <p:nvSpPr>
          <p:cNvPr id="4" name="投影片編號版面配置區 3">
            <a:extLst>
              <a:ext uri="{FF2B5EF4-FFF2-40B4-BE49-F238E27FC236}">
                <a16:creationId xmlns:a16="http://schemas.microsoft.com/office/drawing/2014/main" id="{03CC7AE6-F9B9-442C-8C6E-E0C3DBEAAB8A}"/>
              </a:ext>
            </a:extLst>
          </p:cNvPr>
          <p:cNvSpPr>
            <a:spLocks noGrp="1"/>
          </p:cNvSpPr>
          <p:nvPr>
            <p:ph type="sldNum" sz="quarter" idx="10"/>
          </p:nvPr>
        </p:nvSpPr>
        <p:spPr/>
        <p:txBody>
          <a:bodyPr/>
          <a:lstStyle/>
          <a:p>
            <a:pPr>
              <a:defRPr/>
            </a:pPr>
            <a:fld id="{CF627BE3-1269-44D5-A349-82FD5D94EBD8}" type="slidenum">
              <a:rPr lang="en-US" altLang="zh-TW" smtClean="0"/>
              <a:pPr>
                <a:defRPr/>
              </a:pPr>
              <a:t>39</a:t>
            </a:fld>
            <a:endParaRPr lang="en-US" altLang="zh-TW"/>
          </a:p>
        </p:txBody>
      </p:sp>
      <p:pic>
        <p:nvPicPr>
          <p:cNvPr id="8" name="圖片 7">
            <a:extLst>
              <a:ext uri="{FF2B5EF4-FFF2-40B4-BE49-F238E27FC236}">
                <a16:creationId xmlns:a16="http://schemas.microsoft.com/office/drawing/2014/main" id="{24DDE6DA-67C6-4F60-847A-63AD23A72C17}"/>
              </a:ext>
            </a:extLst>
          </p:cNvPr>
          <p:cNvPicPr>
            <a:picLocks noChangeAspect="1"/>
          </p:cNvPicPr>
          <p:nvPr/>
        </p:nvPicPr>
        <p:blipFill>
          <a:blip r:embed="rId3"/>
          <a:stretch>
            <a:fillRect/>
          </a:stretch>
        </p:blipFill>
        <p:spPr>
          <a:xfrm>
            <a:off x="1424535" y="1378834"/>
            <a:ext cx="9342930" cy="922100"/>
          </a:xfrm>
          <a:prstGeom prst="rect">
            <a:avLst/>
          </a:prstGeom>
        </p:spPr>
      </p:pic>
      <p:cxnSp>
        <p:nvCxnSpPr>
          <p:cNvPr id="11" name="直線接點 10">
            <a:extLst>
              <a:ext uri="{FF2B5EF4-FFF2-40B4-BE49-F238E27FC236}">
                <a16:creationId xmlns:a16="http://schemas.microsoft.com/office/drawing/2014/main" id="{381130E6-B380-420C-AE70-39D6FD3EF732}"/>
              </a:ext>
            </a:extLst>
          </p:cNvPr>
          <p:cNvCxnSpPr>
            <a:cxnSpLocks/>
          </p:cNvCxnSpPr>
          <p:nvPr/>
        </p:nvCxnSpPr>
        <p:spPr bwMode="auto">
          <a:xfrm>
            <a:off x="3360374" y="4593457"/>
            <a:ext cx="101237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Arrow Connector 15">
            <a:extLst>
              <a:ext uri="{FF2B5EF4-FFF2-40B4-BE49-F238E27FC236}">
                <a16:creationId xmlns:a16="http://schemas.microsoft.com/office/drawing/2014/main" id="{9FB6AC68-61FB-4DC4-A38B-5A3517899CA9}"/>
              </a:ext>
            </a:extLst>
          </p:cNvPr>
          <p:cNvCxnSpPr>
            <a:cxnSpLocks/>
          </p:cNvCxnSpPr>
          <p:nvPr/>
        </p:nvCxnSpPr>
        <p:spPr bwMode="auto">
          <a:xfrm flipH="1">
            <a:off x="9980252" y="3288263"/>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6">
            <a:extLst>
              <a:ext uri="{FF2B5EF4-FFF2-40B4-BE49-F238E27FC236}">
                <a16:creationId xmlns:a16="http://schemas.microsoft.com/office/drawing/2014/main" id="{8E33F652-900B-4976-955E-42CAACB6A3B0}"/>
              </a:ext>
            </a:extLst>
          </p:cNvPr>
          <p:cNvSpPr txBox="1"/>
          <p:nvPr/>
        </p:nvSpPr>
        <p:spPr>
          <a:xfrm>
            <a:off x="10348703" y="3103597"/>
            <a:ext cx="1473763" cy="369332"/>
          </a:xfrm>
          <a:prstGeom prst="rect">
            <a:avLst/>
          </a:prstGeom>
          <a:noFill/>
        </p:spPr>
        <p:txBody>
          <a:bodyPr wrap="square" rtlCol="0">
            <a:spAutoFit/>
          </a:bodyPr>
          <a:lstStyle/>
          <a:p>
            <a:r>
              <a:rPr lang="en-US" dirty="0"/>
              <a:t>LLM output</a:t>
            </a:r>
          </a:p>
        </p:txBody>
      </p:sp>
      <p:sp>
        <p:nvSpPr>
          <p:cNvPr id="16" name="TextBox 16">
            <a:extLst>
              <a:ext uri="{FF2B5EF4-FFF2-40B4-BE49-F238E27FC236}">
                <a16:creationId xmlns:a16="http://schemas.microsoft.com/office/drawing/2014/main" id="{128636B6-13C9-4392-B9A1-CC9CA77AA604}"/>
              </a:ext>
            </a:extLst>
          </p:cNvPr>
          <p:cNvSpPr txBox="1"/>
          <p:nvPr/>
        </p:nvSpPr>
        <p:spPr>
          <a:xfrm>
            <a:off x="1127760" y="6011619"/>
            <a:ext cx="9936479" cy="369332"/>
          </a:xfrm>
          <a:prstGeom prst="rect">
            <a:avLst/>
          </a:prstGeom>
          <a:noFill/>
        </p:spPr>
        <p:txBody>
          <a:bodyPr wrap="square" rtlCol="0">
            <a:spAutoFit/>
          </a:bodyPr>
          <a:lstStyle/>
          <a:p>
            <a:pPr algn="ctr"/>
            <a:r>
              <a:rPr lang="en-US" dirty="0"/>
              <a:t>Don’t worry about the other arcane code, we’ll cover everything here in the practical section</a:t>
            </a:r>
          </a:p>
        </p:txBody>
      </p:sp>
      <p:sp>
        <p:nvSpPr>
          <p:cNvPr id="15" name="TextBox 16">
            <a:extLst>
              <a:ext uri="{FF2B5EF4-FFF2-40B4-BE49-F238E27FC236}">
                <a16:creationId xmlns:a16="http://schemas.microsoft.com/office/drawing/2014/main" id="{E9AD4DCA-80E1-4DCB-9CE8-78CAF4EE2FE9}"/>
              </a:ext>
            </a:extLst>
          </p:cNvPr>
          <p:cNvSpPr txBox="1"/>
          <p:nvPr/>
        </p:nvSpPr>
        <p:spPr>
          <a:xfrm>
            <a:off x="7681123" y="3874334"/>
            <a:ext cx="4510877" cy="369332"/>
          </a:xfrm>
          <a:prstGeom prst="rect">
            <a:avLst/>
          </a:prstGeom>
          <a:noFill/>
        </p:spPr>
        <p:txBody>
          <a:bodyPr wrap="square" rtlCol="0">
            <a:spAutoFit/>
          </a:bodyPr>
          <a:lstStyle/>
          <a:p>
            <a:r>
              <a:rPr lang="en-US" altLang="zh-TW" dirty="0"/>
              <a:t>API</a:t>
            </a:r>
            <a:r>
              <a:rPr lang="zh-TW" altLang="en-US" dirty="0"/>
              <a:t> </a:t>
            </a:r>
            <a:r>
              <a:rPr lang="en-US" altLang="zh-TW" dirty="0"/>
              <a:t>call using LLM output as parameters</a:t>
            </a:r>
            <a:endParaRPr lang="en-US" dirty="0"/>
          </a:p>
        </p:txBody>
      </p:sp>
      <p:cxnSp>
        <p:nvCxnSpPr>
          <p:cNvPr id="17" name="Straight Arrow Connector 15">
            <a:extLst>
              <a:ext uri="{FF2B5EF4-FFF2-40B4-BE49-F238E27FC236}">
                <a16:creationId xmlns:a16="http://schemas.microsoft.com/office/drawing/2014/main" id="{5B43DB3A-1B0F-44D6-8B0E-DB4899F37A2C}"/>
              </a:ext>
            </a:extLst>
          </p:cNvPr>
          <p:cNvCxnSpPr>
            <a:cxnSpLocks/>
          </p:cNvCxnSpPr>
          <p:nvPr/>
        </p:nvCxnSpPr>
        <p:spPr bwMode="auto">
          <a:xfrm flipH="1">
            <a:off x="4130125" y="1668739"/>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6">
            <a:extLst>
              <a:ext uri="{FF2B5EF4-FFF2-40B4-BE49-F238E27FC236}">
                <a16:creationId xmlns:a16="http://schemas.microsoft.com/office/drawing/2014/main" id="{EAA1AFD6-7A04-446B-B7CA-312A7693705E}"/>
              </a:ext>
            </a:extLst>
          </p:cNvPr>
          <p:cNvSpPr txBox="1"/>
          <p:nvPr/>
        </p:nvSpPr>
        <p:spPr>
          <a:xfrm>
            <a:off x="4498576" y="1484073"/>
            <a:ext cx="4510877" cy="369332"/>
          </a:xfrm>
          <a:prstGeom prst="rect">
            <a:avLst/>
          </a:prstGeom>
          <a:noFill/>
        </p:spPr>
        <p:txBody>
          <a:bodyPr wrap="square" rtlCol="0">
            <a:spAutoFit/>
          </a:bodyPr>
          <a:lstStyle/>
          <a:p>
            <a:r>
              <a:rPr lang="en-US" altLang="zh-TW" dirty="0"/>
              <a:t>Prepare the API functions you require</a:t>
            </a:r>
            <a:endParaRPr lang="en-US" dirty="0"/>
          </a:p>
        </p:txBody>
      </p:sp>
      <p:cxnSp>
        <p:nvCxnSpPr>
          <p:cNvPr id="9" name="接點: 肘形 8">
            <a:extLst>
              <a:ext uri="{FF2B5EF4-FFF2-40B4-BE49-F238E27FC236}">
                <a16:creationId xmlns:a16="http://schemas.microsoft.com/office/drawing/2014/main" id="{5B52B31F-961F-441F-A186-5486FD8A1D5B}"/>
              </a:ext>
            </a:extLst>
          </p:cNvPr>
          <p:cNvCxnSpPr>
            <a:cxnSpLocks/>
          </p:cNvCxnSpPr>
          <p:nvPr/>
        </p:nvCxnSpPr>
        <p:spPr bwMode="auto">
          <a:xfrm rot="10800000" flipV="1">
            <a:off x="9880520" y="4169095"/>
            <a:ext cx="1183719" cy="349788"/>
          </a:xfrm>
          <a:prstGeom prst="bentConnector3">
            <a:avLst>
              <a:gd name="adj1" fmla="val -379"/>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239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A9C803-7350-47ED-89ED-04DF32B9E339}"/>
              </a:ext>
            </a:extLst>
          </p:cNvPr>
          <p:cNvSpPr>
            <a:spLocks noGrp="1"/>
          </p:cNvSpPr>
          <p:nvPr>
            <p:ph type="title"/>
          </p:nvPr>
        </p:nvSpPr>
        <p:spPr/>
        <p:txBody>
          <a:bodyPr/>
          <a:lstStyle/>
          <a:p>
            <a:r>
              <a:rPr lang="en-US" altLang="zh-TW" dirty="0"/>
              <a:t>Goals</a:t>
            </a:r>
            <a:endParaRPr lang="zh-TW" altLang="en-US" dirty="0"/>
          </a:p>
        </p:txBody>
      </p:sp>
      <p:sp>
        <p:nvSpPr>
          <p:cNvPr id="3" name="內容版面配置區 2">
            <a:extLst>
              <a:ext uri="{FF2B5EF4-FFF2-40B4-BE49-F238E27FC236}">
                <a16:creationId xmlns:a16="http://schemas.microsoft.com/office/drawing/2014/main" id="{9AB325C8-5728-4498-916D-E1A99E03D718}"/>
              </a:ext>
            </a:extLst>
          </p:cNvPr>
          <p:cNvSpPr>
            <a:spLocks noGrp="1"/>
          </p:cNvSpPr>
          <p:nvPr>
            <p:ph idx="1"/>
          </p:nvPr>
        </p:nvSpPr>
        <p:spPr/>
        <p:txBody>
          <a:bodyPr/>
          <a:lstStyle/>
          <a:p>
            <a:r>
              <a:rPr lang="en-US" altLang="zh-TW" sz="2400" dirty="0"/>
              <a:t>Two primary goals:</a:t>
            </a:r>
          </a:p>
          <a:p>
            <a:pPr marL="971550" lvl="1" indent="-514350">
              <a:buFont typeface="+mj-lt"/>
              <a:buAutoNum type="arabicPeriod"/>
            </a:pPr>
            <a:r>
              <a:rPr lang="en-US" altLang="zh-TW" sz="2000" dirty="0"/>
              <a:t>We want to instruct a LLM to interact with external APIs to perform a task for us (via function calling)</a:t>
            </a:r>
          </a:p>
          <a:p>
            <a:pPr marL="971550" lvl="1" indent="-514350">
              <a:buFont typeface="+mj-lt"/>
              <a:buAutoNum type="arabicPeriod"/>
            </a:pPr>
            <a:r>
              <a:rPr lang="en-US" altLang="zh-TW" sz="2000" dirty="0"/>
              <a:t>We want to update a LLM's existing knowledge with and without using fine tuning</a:t>
            </a:r>
          </a:p>
          <a:p>
            <a:pPr lvl="1"/>
            <a:r>
              <a:rPr lang="en-US" altLang="zh-TW" sz="2000" dirty="0"/>
              <a:t>As you will find out, there are many ways to do this</a:t>
            </a:r>
          </a:p>
          <a:p>
            <a:r>
              <a:rPr lang="en-US" altLang="zh-TW" sz="2400" dirty="0"/>
              <a:t>To accomplish this, we will be discussing a series of LLM related concepts and tools</a:t>
            </a:r>
          </a:p>
          <a:p>
            <a:r>
              <a:rPr lang="en-US" altLang="zh-TW" sz="2400" dirty="0"/>
              <a:t>To understand why we need to cover these topics, the first step is to understand what function calling is</a:t>
            </a:r>
            <a:endParaRPr lang="zh-TW" altLang="en-US" sz="2400" dirty="0"/>
          </a:p>
        </p:txBody>
      </p:sp>
      <p:sp>
        <p:nvSpPr>
          <p:cNvPr id="4" name="投影片編號版面配置區 3">
            <a:extLst>
              <a:ext uri="{FF2B5EF4-FFF2-40B4-BE49-F238E27FC236}">
                <a16:creationId xmlns:a16="http://schemas.microsoft.com/office/drawing/2014/main" id="{83B9720E-8DD5-4010-99AC-C7D49C18F678}"/>
              </a:ext>
            </a:extLst>
          </p:cNvPr>
          <p:cNvSpPr>
            <a:spLocks noGrp="1"/>
          </p:cNvSpPr>
          <p:nvPr>
            <p:ph type="sldNum" sz="quarter" idx="10"/>
          </p:nvPr>
        </p:nvSpPr>
        <p:spPr/>
        <p:txBody>
          <a:bodyPr/>
          <a:lstStyle/>
          <a:p>
            <a:pPr>
              <a:defRPr/>
            </a:pPr>
            <a:fld id="{CF627BE3-1269-44D5-A349-82FD5D94EBD8}" type="slidenum">
              <a:rPr lang="en-US" altLang="zh-TW" smtClean="0"/>
              <a:pPr>
                <a:defRPr/>
              </a:pPr>
              <a:t>4</a:t>
            </a:fld>
            <a:endParaRPr lang="en-US" altLang="zh-TW"/>
          </a:p>
        </p:txBody>
      </p:sp>
    </p:spTree>
    <p:extLst>
      <p:ext uri="{BB962C8B-B14F-4D97-AF65-F5344CB8AC3E}">
        <p14:creationId xmlns:p14="http://schemas.microsoft.com/office/powerpoint/2010/main" val="2902923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7B71-380D-41CD-8E84-BC3D4A1F07C4}"/>
              </a:ext>
            </a:extLst>
          </p:cNvPr>
          <p:cNvSpPr>
            <a:spLocks noGrp="1"/>
          </p:cNvSpPr>
          <p:nvPr>
            <p:ph type="title"/>
          </p:nvPr>
        </p:nvSpPr>
        <p:spPr/>
        <p:txBody>
          <a:bodyPr/>
          <a:lstStyle/>
          <a:p>
            <a:r>
              <a:rPr lang="en-US" altLang="zh-TW" dirty="0"/>
              <a:t>Break Time</a:t>
            </a:r>
            <a:endParaRPr lang="zh-TW" altLang="en-US" dirty="0"/>
          </a:p>
        </p:txBody>
      </p:sp>
      <p:sp>
        <p:nvSpPr>
          <p:cNvPr id="3" name="內容版面配置區 2">
            <a:extLst>
              <a:ext uri="{FF2B5EF4-FFF2-40B4-BE49-F238E27FC236}">
                <a16:creationId xmlns:a16="http://schemas.microsoft.com/office/drawing/2014/main" id="{1D93E036-3EFF-4D37-A4E0-78978120B55D}"/>
              </a:ext>
            </a:extLst>
          </p:cNvPr>
          <p:cNvSpPr>
            <a:spLocks noGrp="1"/>
          </p:cNvSpPr>
          <p:nvPr>
            <p:ph idx="1"/>
          </p:nvPr>
        </p:nvSpPr>
        <p:spPr/>
        <p:txBody>
          <a:bodyPr/>
          <a:lstStyle/>
          <a:p>
            <a:r>
              <a:rPr lang="en-US" altLang="zh-TW" sz="2800" dirty="0"/>
              <a:t>Q&amp;A</a:t>
            </a:r>
          </a:p>
          <a:p>
            <a:r>
              <a:rPr lang="en-US" altLang="zh-TW" sz="2800" dirty="0"/>
              <a:t>Session resumes in 10 minutes</a:t>
            </a:r>
          </a:p>
          <a:p>
            <a:r>
              <a:rPr lang="en-US" altLang="zh-TW" sz="2800" dirty="0"/>
              <a:t>Practical portion next:</a:t>
            </a:r>
          </a:p>
          <a:p>
            <a:pPr lvl="1"/>
            <a:r>
              <a:rPr lang="en-US" altLang="zh-TW" sz="2400" dirty="0"/>
              <a:t>Code walkthrough + demos</a:t>
            </a:r>
          </a:p>
          <a:p>
            <a:pPr lvl="1"/>
            <a:r>
              <a:rPr lang="en-US" altLang="zh-TW" sz="2400" dirty="0"/>
              <a:t>Feel free to clone the repo for code we’ll be going through. If you are setting up a fresh environment, it may take more time than the break would allow. If you already have a working environment with GPU acceleration (CUDA or ROCm), you can follow along by running the code on your own machine</a:t>
            </a:r>
          </a:p>
          <a:p>
            <a:r>
              <a:rPr lang="en-US" altLang="zh-TW" sz="2800" dirty="0" err="1"/>
              <a:t>Github</a:t>
            </a:r>
            <a:r>
              <a:rPr lang="en-US" altLang="zh-TW" sz="2800" dirty="0"/>
              <a:t> link: </a:t>
            </a:r>
            <a:r>
              <a:rPr lang="en-US" altLang="zh-TW" sz="2800" dirty="0">
                <a:hlinkClick r:id="rId2"/>
              </a:rPr>
              <a:t>https://github.com/jonathansimple/intro-to-llms</a:t>
            </a:r>
            <a:endParaRPr lang="en-US" altLang="zh-TW" sz="2800" dirty="0"/>
          </a:p>
        </p:txBody>
      </p:sp>
      <p:sp>
        <p:nvSpPr>
          <p:cNvPr id="4" name="投影片編號版面配置區 3">
            <a:extLst>
              <a:ext uri="{FF2B5EF4-FFF2-40B4-BE49-F238E27FC236}">
                <a16:creationId xmlns:a16="http://schemas.microsoft.com/office/drawing/2014/main" id="{EEA7B2BF-5A25-45CF-A0EE-134FEB6F9A63}"/>
              </a:ext>
            </a:extLst>
          </p:cNvPr>
          <p:cNvSpPr>
            <a:spLocks noGrp="1"/>
          </p:cNvSpPr>
          <p:nvPr>
            <p:ph type="sldNum" sz="quarter" idx="10"/>
          </p:nvPr>
        </p:nvSpPr>
        <p:spPr/>
        <p:txBody>
          <a:bodyPr/>
          <a:lstStyle/>
          <a:p>
            <a:pPr>
              <a:defRPr/>
            </a:pPr>
            <a:fld id="{CF627BE3-1269-44D5-A349-82FD5D94EBD8}" type="slidenum">
              <a:rPr lang="en-US" altLang="zh-TW" smtClean="0"/>
              <a:pPr>
                <a:defRPr/>
              </a:pPr>
              <a:t>40</a:t>
            </a:fld>
            <a:endParaRPr lang="en-US" altLang="zh-TW"/>
          </a:p>
        </p:txBody>
      </p:sp>
    </p:spTree>
    <p:extLst>
      <p:ext uri="{BB962C8B-B14F-4D97-AF65-F5344CB8AC3E}">
        <p14:creationId xmlns:p14="http://schemas.microsoft.com/office/powerpoint/2010/main" val="218228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Porting Nvidia Solutions to ROCm/Ryzen AI</a:t>
            </a:r>
            <a:endParaRPr lang="zh-TW" altLang="en-US" sz="5400" dirty="0"/>
          </a:p>
        </p:txBody>
      </p:sp>
    </p:spTree>
    <p:extLst>
      <p:ext uri="{BB962C8B-B14F-4D97-AF65-F5344CB8AC3E}">
        <p14:creationId xmlns:p14="http://schemas.microsoft.com/office/powerpoint/2010/main" val="358952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C170FD-EA81-469D-96B2-DDADE1328BAA}"/>
              </a:ext>
            </a:extLst>
          </p:cNvPr>
          <p:cNvSpPr>
            <a:spLocks noGrp="1"/>
          </p:cNvSpPr>
          <p:nvPr>
            <p:ph type="title"/>
          </p:nvPr>
        </p:nvSpPr>
        <p:spPr/>
        <p:txBody>
          <a:bodyPr/>
          <a:lstStyle/>
          <a:p>
            <a:r>
              <a:rPr lang="en-US" altLang="zh-TW" dirty="0"/>
              <a:t>AMD Hardware and Driver Support</a:t>
            </a:r>
            <a:endParaRPr lang="zh-TW" altLang="en-US" dirty="0"/>
          </a:p>
        </p:txBody>
      </p:sp>
      <p:sp>
        <p:nvSpPr>
          <p:cNvPr id="3" name="內容版面配置區 2">
            <a:extLst>
              <a:ext uri="{FF2B5EF4-FFF2-40B4-BE49-F238E27FC236}">
                <a16:creationId xmlns:a16="http://schemas.microsoft.com/office/drawing/2014/main" id="{BDEBEA8F-A0DA-4026-BEA2-2B02705E0C41}"/>
              </a:ext>
            </a:extLst>
          </p:cNvPr>
          <p:cNvSpPr>
            <a:spLocks noGrp="1"/>
          </p:cNvSpPr>
          <p:nvPr>
            <p:ph idx="1"/>
          </p:nvPr>
        </p:nvSpPr>
        <p:spPr/>
        <p:txBody>
          <a:bodyPr/>
          <a:lstStyle/>
          <a:p>
            <a:r>
              <a:rPr lang="en-US" altLang="zh-TW" sz="2800" dirty="0"/>
              <a:t>Two types of AMD hardware:</a:t>
            </a:r>
          </a:p>
          <a:p>
            <a:pPr lvl="1"/>
            <a:r>
              <a:rPr lang="en-US" altLang="zh-TW" sz="2400" dirty="0"/>
              <a:t>AI PCs (laptops) - Ryzen AI 300-series PCs with </a:t>
            </a:r>
            <a:r>
              <a:rPr lang="en-US" altLang="zh-TW" sz="2400" dirty="0" err="1"/>
              <a:t>iGPU</a:t>
            </a:r>
            <a:r>
              <a:rPr lang="en-US" altLang="zh-TW" sz="2400" dirty="0"/>
              <a:t> + NPU</a:t>
            </a:r>
          </a:p>
          <a:p>
            <a:pPr lvl="1"/>
            <a:r>
              <a:rPr lang="en-US" altLang="zh-TW" sz="2400" dirty="0"/>
              <a:t>Desktops – GPUs like RX 6800 and W6800 and up</a:t>
            </a:r>
          </a:p>
          <a:p>
            <a:endParaRPr lang="en-US" altLang="zh-TW" sz="2800" dirty="0"/>
          </a:p>
          <a:p>
            <a:r>
              <a:rPr lang="en-US" altLang="zh-TW" sz="2800" dirty="0"/>
              <a:t>What’s the difference?</a:t>
            </a:r>
          </a:p>
          <a:p>
            <a:pPr lvl="1"/>
            <a:r>
              <a:rPr lang="en-US" altLang="zh-TW" sz="2400" dirty="0"/>
              <a:t>Different hardware require different drivers:</a:t>
            </a:r>
          </a:p>
          <a:p>
            <a:pPr lvl="1"/>
            <a:r>
              <a:rPr lang="en-US" altLang="zh-TW" sz="2400" dirty="0"/>
              <a:t>AI PCs: </a:t>
            </a:r>
            <a:r>
              <a:rPr lang="en-US" altLang="zh-TW" sz="2400" dirty="0">
                <a:hlinkClick r:id="rId3"/>
              </a:rPr>
              <a:t>NPU drivers + Ryzen AI Software</a:t>
            </a:r>
            <a:endParaRPr lang="en-US" altLang="zh-TW" sz="2400" dirty="0"/>
          </a:p>
          <a:p>
            <a:pPr lvl="1"/>
            <a:r>
              <a:rPr lang="en-US" altLang="zh-TW" sz="2400" dirty="0"/>
              <a:t>Desktops: </a:t>
            </a:r>
            <a:r>
              <a:rPr lang="en-US" altLang="zh-TW" sz="2400" dirty="0">
                <a:hlinkClick r:id="rId4"/>
              </a:rPr>
              <a:t>ROCm</a:t>
            </a:r>
            <a:r>
              <a:rPr lang="en-US" altLang="zh-TW" sz="2400" dirty="0"/>
              <a:t> (Linux), </a:t>
            </a:r>
            <a:r>
              <a:rPr lang="en-US" altLang="zh-TW" sz="2400" dirty="0">
                <a:hlinkClick r:id="rId5"/>
              </a:rPr>
              <a:t>HIP SDK</a:t>
            </a:r>
            <a:r>
              <a:rPr lang="en-US" altLang="zh-TW" sz="2400" dirty="0"/>
              <a:t>* (Windows)</a:t>
            </a:r>
          </a:p>
          <a:p>
            <a:pPr lvl="1"/>
            <a:endParaRPr lang="en-US" altLang="zh-TW" sz="2400" dirty="0"/>
          </a:p>
          <a:p>
            <a:pPr marL="0" indent="0">
              <a:buNone/>
            </a:pPr>
            <a:r>
              <a:rPr lang="en-US" altLang="zh-TW" sz="1800" dirty="0"/>
              <a:t>*</a:t>
            </a:r>
            <a:r>
              <a:rPr lang="en-US" altLang="zh-TW" sz="1800" b="0" i="0" dirty="0">
                <a:solidFill>
                  <a:srgbClr val="222832"/>
                </a:solidFill>
                <a:effectLst/>
              </a:rPr>
              <a:t>HIP (Heterogeneous-computing Interface for Portability) SDK for Windows brings a subset of the </a:t>
            </a:r>
            <a:r>
              <a:rPr lang="en-US" altLang="zh-TW" sz="1800" b="0" i="0" dirty="0">
                <a:solidFill>
                  <a:srgbClr val="176DE8"/>
                </a:solidFill>
                <a:effectLst/>
                <a:hlinkClick r:id="rId6"/>
              </a:rPr>
              <a:t>ROCm</a:t>
            </a:r>
            <a:r>
              <a:rPr lang="en-US" altLang="zh-TW" sz="1800" b="0" i="0" dirty="0">
                <a:solidFill>
                  <a:srgbClr val="222832"/>
                </a:solidFill>
                <a:effectLst/>
              </a:rPr>
              <a:t> platform to Windows</a:t>
            </a:r>
            <a:endParaRPr lang="en-US" altLang="zh-TW" sz="1800" dirty="0"/>
          </a:p>
        </p:txBody>
      </p:sp>
      <p:sp>
        <p:nvSpPr>
          <p:cNvPr id="4" name="投影片編號版面配置區 3">
            <a:extLst>
              <a:ext uri="{FF2B5EF4-FFF2-40B4-BE49-F238E27FC236}">
                <a16:creationId xmlns:a16="http://schemas.microsoft.com/office/drawing/2014/main" id="{2CB6C2D2-BF3B-4025-BE05-4EFD7B63C3DF}"/>
              </a:ext>
            </a:extLst>
          </p:cNvPr>
          <p:cNvSpPr>
            <a:spLocks noGrp="1"/>
          </p:cNvSpPr>
          <p:nvPr>
            <p:ph type="sldNum" sz="quarter" idx="10"/>
          </p:nvPr>
        </p:nvSpPr>
        <p:spPr/>
        <p:txBody>
          <a:bodyPr/>
          <a:lstStyle/>
          <a:p>
            <a:pPr>
              <a:defRPr/>
            </a:pPr>
            <a:fld id="{CF627BE3-1269-44D5-A349-82FD5D94EBD8}" type="slidenum">
              <a:rPr lang="en-US" altLang="zh-TW" smtClean="0"/>
              <a:pPr>
                <a:defRPr/>
              </a:pPr>
              <a:t>42</a:t>
            </a:fld>
            <a:endParaRPr lang="en-US" altLang="zh-TW"/>
          </a:p>
        </p:txBody>
      </p:sp>
    </p:spTree>
    <p:extLst>
      <p:ext uri="{BB962C8B-B14F-4D97-AF65-F5344CB8AC3E}">
        <p14:creationId xmlns:p14="http://schemas.microsoft.com/office/powerpoint/2010/main" val="275443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C5698-4B3E-4EFF-BC4A-5E45AB7D599B}"/>
              </a:ext>
            </a:extLst>
          </p:cNvPr>
          <p:cNvSpPr>
            <a:spLocks noGrp="1"/>
          </p:cNvSpPr>
          <p:nvPr>
            <p:ph type="title"/>
          </p:nvPr>
        </p:nvSpPr>
        <p:spPr>
          <a:xfrm>
            <a:off x="347089" y="108276"/>
            <a:ext cx="6124050" cy="908548"/>
          </a:xfrm>
        </p:spPr>
        <p:txBody>
          <a:bodyPr/>
          <a:lstStyle/>
          <a:p>
            <a:r>
              <a:rPr lang="en-US" altLang="zh-TW" sz="2800" dirty="0"/>
              <a:t>Determining Which ROCm Version Is For You</a:t>
            </a:r>
            <a:endParaRPr lang="zh-TW" altLang="en-US" sz="2800" dirty="0"/>
          </a:p>
        </p:txBody>
      </p:sp>
      <p:pic>
        <p:nvPicPr>
          <p:cNvPr id="8" name="內容版面配置區 7">
            <a:extLst>
              <a:ext uri="{FF2B5EF4-FFF2-40B4-BE49-F238E27FC236}">
                <a16:creationId xmlns:a16="http://schemas.microsoft.com/office/drawing/2014/main" id="{27D647F8-D2FE-4C20-8A25-0292D4A6A15E}"/>
              </a:ext>
            </a:extLst>
          </p:cNvPr>
          <p:cNvPicPr>
            <a:picLocks noGrp="1" noChangeAspect="1"/>
          </p:cNvPicPr>
          <p:nvPr>
            <p:ph idx="1"/>
          </p:nvPr>
        </p:nvPicPr>
        <p:blipFill>
          <a:blip r:embed="rId2"/>
          <a:stretch>
            <a:fillRect/>
          </a:stretch>
        </p:blipFill>
        <p:spPr>
          <a:xfrm>
            <a:off x="6680988" y="0"/>
            <a:ext cx="5419836" cy="4757737"/>
          </a:xfrm>
        </p:spPr>
      </p:pic>
      <p:sp>
        <p:nvSpPr>
          <p:cNvPr id="4" name="投影片編號版面配置區 3">
            <a:extLst>
              <a:ext uri="{FF2B5EF4-FFF2-40B4-BE49-F238E27FC236}">
                <a16:creationId xmlns:a16="http://schemas.microsoft.com/office/drawing/2014/main" id="{3EA7222A-392E-43D5-971A-6AB75D5C770D}"/>
              </a:ext>
            </a:extLst>
          </p:cNvPr>
          <p:cNvSpPr>
            <a:spLocks noGrp="1"/>
          </p:cNvSpPr>
          <p:nvPr>
            <p:ph type="sldNum" sz="quarter" idx="10"/>
          </p:nvPr>
        </p:nvSpPr>
        <p:spPr/>
        <p:txBody>
          <a:bodyPr/>
          <a:lstStyle/>
          <a:p>
            <a:pPr>
              <a:defRPr/>
            </a:pPr>
            <a:fld id="{CF627BE3-1269-44D5-A349-82FD5D94EBD8}" type="slidenum">
              <a:rPr lang="en-US" altLang="zh-TW" smtClean="0"/>
              <a:pPr>
                <a:defRPr/>
              </a:pPr>
              <a:t>43</a:t>
            </a:fld>
            <a:endParaRPr lang="en-US" altLang="zh-TW"/>
          </a:p>
        </p:txBody>
      </p:sp>
      <p:sp>
        <p:nvSpPr>
          <p:cNvPr id="6" name="文字方塊 5">
            <a:extLst>
              <a:ext uri="{FF2B5EF4-FFF2-40B4-BE49-F238E27FC236}">
                <a16:creationId xmlns:a16="http://schemas.microsoft.com/office/drawing/2014/main" id="{33138222-D0B0-4F7D-8556-1D94F8865C20}"/>
              </a:ext>
            </a:extLst>
          </p:cNvPr>
          <p:cNvSpPr txBox="1"/>
          <p:nvPr/>
        </p:nvSpPr>
        <p:spPr>
          <a:xfrm>
            <a:off x="347088" y="1272400"/>
            <a:ext cx="6254680" cy="2862322"/>
          </a:xfrm>
          <a:prstGeom prst="rect">
            <a:avLst/>
          </a:prstGeom>
          <a:noFill/>
        </p:spPr>
        <p:txBody>
          <a:bodyPr wrap="square">
            <a:spAutoFit/>
          </a:bodyPr>
          <a:lstStyle/>
          <a:p>
            <a:r>
              <a:rPr lang="en-US" altLang="zh-TW" dirty="0"/>
              <a:t>Short answer: depends on your hardware</a:t>
            </a:r>
          </a:p>
          <a:p>
            <a:endParaRPr lang="en-US" altLang="zh-TW" dirty="0"/>
          </a:p>
          <a:p>
            <a:r>
              <a:rPr lang="en-US" altLang="zh-TW" dirty="0"/>
              <a:t>1. For the full compatibility matrix, visit: </a:t>
            </a:r>
            <a:r>
              <a:rPr lang="zh-TW" altLang="en-US" dirty="0">
                <a:hlinkClick r:id="rId3"/>
              </a:rPr>
              <a:t>https://rocm.docs.amd.com/en/latest/compatibility/compatibility-matrix.html</a:t>
            </a:r>
            <a:endParaRPr lang="en-US" altLang="zh-TW" dirty="0"/>
          </a:p>
          <a:p>
            <a:endParaRPr lang="en-US" altLang="zh-TW" dirty="0"/>
          </a:p>
          <a:p>
            <a:r>
              <a:rPr lang="en-US" altLang="zh-TW" dirty="0"/>
              <a:t>2. For which AMD GPUs supports which LLVM target, visit: </a:t>
            </a:r>
            <a:r>
              <a:rPr lang="en-US" altLang="zh-TW" dirty="0">
                <a:hlinkClick r:id="rId4"/>
              </a:rPr>
              <a:t>https://rocm.docs.amd.com/projects/install-on-linux/en/latest/reference/system-requirements.html</a:t>
            </a:r>
            <a:endParaRPr lang="en-US" altLang="zh-TW" dirty="0"/>
          </a:p>
          <a:p>
            <a:endParaRPr lang="zh-TW" altLang="en-US" dirty="0"/>
          </a:p>
        </p:txBody>
      </p:sp>
      <p:pic>
        <p:nvPicPr>
          <p:cNvPr id="12" name="圖片 11">
            <a:extLst>
              <a:ext uri="{FF2B5EF4-FFF2-40B4-BE49-F238E27FC236}">
                <a16:creationId xmlns:a16="http://schemas.microsoft.com/office/drawing/2014/main" id="{F755C30A-4AD9-44EA-97BC-C2FDA814C8D8}"/>
              </a:ext>
            </a:extLst>
          </p:cNvPr>
          <p:cNvPicPr>
            <a:picLocks noChangeAspect="1"/>
          </p:cNvPicPr>
          <p:nvPr/>
        </p:nvPicPr>
        <p:blipFill>
          <a:blip r:embed="rId5"/>
          <a:stretch>
            <a:fillRect/>
          </a:stretch>
        </p:blipFill>
        <p:spPr>
          <a:xfrm>
            <a:off x="6859675" y="4765485"/>
            <a:ext cx="5241149" cy="1487353"/>
          </a:xfrm>
          <a:prstGeom prst="rect">
            <a:avLst/>
          </a:prstGeom>
        </p:spPr>
      </p:pic>
      <p:pic>
        <p:nvPicPr>
          <p:cNvPr id="14" name="圖片 13">
            <a:extLst>
              <a:ext uri="{FF2B5EF4-FFF2-40B4-BE49-F238E27FC236}">
                <a16:creationId xmlns:a16="http://schemas.microsoft.com/office/drawing/2014/main" id="{59D584EF-7F9B-4DCE-A8EC-A5EA032DAA7A}"/>
              </a:ext>
            </a:extLst>
          </p:cNvPr>
          <p:cNvPicPr>
            <a:picLocks noChangeAspect="1"/>
          </p:cNvPicPr>
          <p:nvPr/>
        </p:nvPicPr>
        <p:blipFill rotWithShape="1">
          <a:blip r:embed="rId6"/>
          <a:srcRect t="41958"/>
          <a:stretch/>
        </p:blipFill>
        <p:spPr>
          <a:xfrm>
            <a:off x="397330" y="4134722"/>
            <a:ext cx="6023567" cy="2251672"/>
          </a:xfrm>
          <a:prstGeom prst="rect">
            <a:avLst/>
          </a:prstGeom>
        </p:spPr>
      </p:pic>
      <p:sp>
        <p:nvSpPr>
          <p:cNvPr id="17" name="文字方塊 16">
            <a:extLst>
              <a:ext uri="{FF2B5EF4-FFF2-40B4-BE49-F238E27FC236}">
                <a16:creationId xmlns:a16="http://schemas.microsoft.com/office/drawing/2014/main" id="{82E326A0-A103-4B87-804A-98F27592E293}"/>
              </a:ext>
            </a:extLst>
          </p:cNvPr>
          <p:cNvSpPr txBox="1"/>
          <p:nvPr/>
        </p:nvSpPr>
        <p:spPr>
          <a:xfrm>
            <a:off x="8918633" y="420496"/>
            <a:ext cx="394397" cy="369332"/>
          </a:xfrm>
          <a:prstGeom prst="rect">
            <a:avLst/>
          </a:prstGeom>
          <a:noFill/>
          <a:ln>
            <a:solidFill>
              <a:schemeClr val="tx1"/>
            </a:solidFill>
          </a:ln>
        </p:spPr>
        <p:txBody>
          <a:bodyPr wrap="square">
            <a:spAutoFit/>
          </a:bodyPr>
          <a:lstStyle/>
          <a:p>
            <a:pPr algn="ctr"/>
            <a:r>
              <a:rPr lang="en-US" altLang="zh-TW" dirty="0"/>
              <a:t>1. </a:t>
            </a:r>
            <a:endParaRPr lang="zh-TW" altLang="en-US" dirty="0"/>
          </a:p>
        </p:txBody>
      </p:sp>
      <p:sp>
        <p:nvSpPr>
          <p:cNvPr id="19" name="文字方塊 18">
            <a:extLst>
              <a:ext uri="{FF2B5EF4-FFF2-40B4-BE49-F238E27FC236}">
                <a16:creationId xmlns:a16="http://schemas.microsoft.com/office/drawing/2014/main" id="{813C3A81-C449-425F-8185-5F2B48F615D2}"/>
              </a:ext>
            </a:extLst>
          </p:cNvPr>
          <p:cNvSpPr txBox="1"/>
          <p:nvPr/>
        </p:nvSpPr>
        <p:spPr>
          <a:xfrm>
            <a:off x="3864313" y="4020966"/>
            <a:ext cx="394397" cy="369332"/>
          </a:xfrm>
          <a:prstGeom prst="rect">
            <a:avLst/>
          </a:prstGeom>
          <a:noFill/>
          <a:ln>
            <a:solidFill>
              <a:schemeClr val="tx1"/>
            </a:solidFill>
          </a:ln>
        </p:spPr>
        <p:txBody>
          <a:bodyPr wrap="square">
            <a:spAutoFit/>
          </a:bodyPr>
          <a:lstStyle/>
          <a:p>
            <a:pPr algn="ctr"/>
            <a:r>
              <a:rPr lang="en-US" altLang="zh-TW" dirty="0"/>
              <a:t>2. </a:t>
            </a:r>
            <a:endParaRPr lang="zh-TW" altLang="en-US" dirty="0"/>
          </a:p>
        </p:txBody>
      </p:sp>
    </p:spTree>
    <p:extLst>
      <p:ext uri="{BB962C8B-B14F-4D97-AF65-F5344CB8AC3E}">
        <p14:creationId xmlns:p14="http://schemas.microsoft.com/office/powerpoint/2010/main" val="18936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D31CF-D396-4FD7-A1CE-B971884DE5E1}"/>
              </a:ext>
            </a:extLst>
          </p:cNvPr>
          <p:cNvSpPr>
            <a:spLocks noGrp="1"/>
          </p:cNvSpPr>
          <p:nvPr>
            <p:ph type="title"/>
          </p:nvPr>
        </p:nvSpPr>
        <p:spPr/>
        <p:txBody>
          <a:bodyPr/>
          <a:lstStyle/>
          <a:p>
            <a:r>
              <a:rPr lang="en-US" altLang="zh-TW" dirty="0"/>
              <a:t>ROCm Installation (Ubuntu 24.04)</a:t>
            </a:r>
            <a:endParaRPr lang="zh-TW" altLang="en-US" dirty="0"/>
          </a:p>
        </p:txBody>
      </p:sp>
      <p:sp>
        <p:nvSpPr>
          <p:cNvPr id="3" name="內容版面配置區 2">
            <a:extLst>
              <a:ext uri="{FF2B5EF4-FFF2-40B4-BE49-F238E27FC236}">
                <a16:creationId xmlns:a16="http://schemas.microsoft.com/office/drawing/2014/main" id="{FEABD60E-54E4-486A-81A3-164CB9D145AF}"/>
              </a:ext>
            </a:extLst>
          </p:cNvPr>
          <p:cNvSpPr>
            <a:spLocks noGrp="1"/>
          </p:cNvSpPr>
          <p:nvPr>
            <p:ph idx="1"/>
          </p:nvPr>
        </p:nvSpPr>
        <p:spPr>
          <a:xfrm>
            <a:off x="903515" y="1431180"/>
            <a:ext cx="9753599" cy="1902049"/>
          </a:xfrm>
          <a:solidFill>
            <a:schemeClr val="bg2">
              <a:lumMod val="20000"/>
              <a:lumOff val="80000"/>
            </a:schemeClr>
          </a:solidFill>
        </p:spPr>
        <p:txBody>
          <a:bodyPr/>
          <a:lstStyle/>
          <a:p>
            <a:pPr marL="0" indent="0">
              <a:buNone/>
            </a:pPr>
            <a:r>
              <a:rPr lang="en-US" altLang="zh-TW" sz="1600" dirty="0" err="1"/>
              <a:t>wget</a:t>
            </a:r>
            <a:r>
              <a:rPr lang="en-US" altLang="zh-TW" sz="1600" dirty="0"/>
              <a:t> https://repo.radeon.com/amdgpu-install/6.4/ubuntu/noble/amdgpu-install_6.4.60400-1_all.deb</a:t>
            </a:r>
          </a:p>
          <a:p>
            <a:pPr marL="0" indent="0">
              <a:buNone/>
            </a:pPr>
            <a:r>
              <a:rPr lang="en-US" altLang="zh-TW" sz="1600" dirty="0" err="1"/>
              <a:t>sudo</a:t>
            </a:r>
            <a:r>
              <a:rPr lang="en-US" altLang="zh-TW" sz="1600" dirty="0"/>
              <a:t> apt install ./amdgpu-install_6.4.60400-1_all.deb</a:t>
            </a:r>
          </a:p>
          <a:p>
            <a:pPr marL="0" indent="0">
              <a:buNone/>
            </a:pPr>
            <a:r>
              <a:rPr lang="en-US" altLang="zh-TW" sz="1600" dirty="0" err="1"/>
              <a:t>sudo</a:t>
            </a:r>
            <a:r>
              <a:rPr lang="en-US" altLang="zh-TW" sz="1600" dirty="0"/>
              <a:t> apt update</a:t>
            </a:r>
          </a:p>
          <a:p>
            <a:pPr marL="0" indent="0">
              <a:buNone/>
            </a:pPr>
            <a:r>
              <a:rPr lang="en-US" altLang="zh-TW" sz="1600" dirty="0" err="1"/>
              <a:t>sudo</a:t>
            </a:r>
            <a:r>
              <a:rPr lang="en-US" altLang="zh-TW" sz="1600" dirty="0"/>
              <a:t> apt install python3-setuptools python3-wheel</a:t>
            </a:r>
          </a:p>
          <a:p>
            <a:pPr marL="0" indent="0">
              <a:buNone/>
            </a:pPr>
            <a:r>
              <a:rPr lang="en-US" altLang="zh-TW" sz="1600" dirty="0" err="1"/>
              <a:t>sudo</a:t>
            </a:r>
            <a:r>
              <a:rPr lang="en-US" altLang="zh-TW" sz="1600" dirty="0"/>
              <a:t> </a:t>
            </a:r>
            <a:r>
              <a:rPr lang="en-US" altLang="zh-TW" sz="1600" dirty="0" err="1"/>
              <a:t>usermod</a:t>
            </a:r>
            <a:r>
              <a:rPr lang="en-US" altLang="zh-TW" sz="1600" dirty="0"/>
              <a:t> -a -G </a:t>
            </a:r>
            <a:r>
              <a:rPr lang="en-US" altLang="zh-TW" sz="1600" dirty="0" err="1"/>
              <a:t>render,video</a:t>
            </a:r>
            <a:r>
              <a:rPr lang="en-US" altLang="zh-TW" sz="1600" dirty="0"/>
              <a:t> $LOGNAME # Add the current user to the render and video groups</a:t>
            </a:r>
          </a:p>
          <a:p>
            <a:pPr marL="0" indent="0">
              <a:buNone/>
            </a:pPr>
            <a:r>
              <a:rPr lang="en-US" altLang="zh-TW" sz="1600" dirty="0" err="1"/>
              <a:t>sudo</a:t>
            </a:r>
            <a:r>
              <a:rPr lang="en-US" altLang="zh-TW" sz="1600" dirty="0"/>
              <a:t> apt install </a:t>
            </a:r>
            <a:r>
              <a:rPr lang="en-US" altLang="zh-TW" sz="1600" dirty="0" err="1"/>
              <a:t>rocm</a:t>
            </a:r>
            <a:endParaRPr lang="zh-TW" altLang="en-US" sz="1600" dirty="0"/>
          </a:p>
        </p:txBody>
      </p:sp>
      <p:sp>
        <p:nvSpPr>
          <p:cNvPr id="4" name="投影片編號版面配置區 3">
            <a:extLst>
              <a:ext uri="{FF2B5EF4-FFF2-40B4-BE49-F238E27FC236}">
                <a16:creationId xmlns:a16="http://schemas.microsoft.com/office/drawing/2014/main" id="{76C4EE2E-7FA2-41EA-80DD-71CC510A5CE6}"/>
              </a:ext>
            </a:extLst>
          </p:cNvPr>
          <p:cNvSpPr>
            <a:spLocks noGrp="1"/>
          </p:cNvSpPr>
          <p:nvPr>
            <p:ph type="sldNum" sz="quarter" idx="10"/>
          </p:nvPr>
        </p:nvSpPr>
        <p:spPr/>
        <p:txBody>
          <a:bodyPr/>
          <a:lstStyle/>
          <a:p>
            <a:pPr>
              <a:defRPr/>
            </a:pPr>
            <a:fld id="{CF627BE3-1269-44D5-A349-82FD5D94EBD8}" type="slidenum">
              <a:rPr lang="en-US" altLang="zh-TW" smtClean="0"/>
              <a:pPr>
                <a:defRPr/>
              </a:pPr>
              <a:t>44</a:t>
            </a:fld>
            <a:endParaRPr lang="en-US" altLang="zh-TW"/>
          </a:p>
        </p:txBody>
      </p:sp>
      <p:sp>
        <p:nvSpPr>
          <p:cNvPr id="6" name="文字方塊 5">
            <a:extLst>
              <a:ext uri="{FF2B5EF4-FFF2-40B4-BE49-F238E27FC236}">
                <a16:creationId xmlns:a16="http://schemas.microsoft.com/office/drawing/2014/main" id="{799AD950-979D-4B2A-BA61-ED0A9B011260}"/>
              </a:ext>
            </a:extLst>
          </p:cNvPr>
          <p:cNvSpPr txBox="1"/>
          <p:nvPr/>
        </p:nvSpPr>
        <p:spPr>
          <a:xfrm>
            <a:off x="903514" y="5673520"/>
            <a:ext cx="9753599" cy="646331"/>
          </a:xfrm>
          <a:prstGeom prst="rect">
            <a:avLst/>
          </a:prstGeom>
          <a:noFill/>
        </p:spPr>
        <p:txBody>
          <a:bodyPr wrap="square">
            <a:spAutoFit/>
          </a:bodyPr>
          <a:lstStyle/>
          <a:p>
            <a:r>
              <a:rPr lang="en-US" altLang="zh-TW" dirty="0"/>
              <a:t>Information from:</a:t>
            </a:r>
          </a:p>
          <a:p>
            <a:r>
              <a:rPr lang="en-US" altLang="zh-TW" dirty="0">
                <a:hlinkClick r:id="rId2"/>
              </a:rPr>
              <a:t>https://rocm.docs.amd.com/projects/install-on-linux/en/latest/install/quick-start.html</a:t>
            </a:r>
            <a:endParaRPr lang="en-US" altLang="zh-TW" dirty="0"/>
          </a:p>
        </p:txBody>
      </p:sp>
      <p:sp>
        <p:nvSpPr>
          <p:cNvPr id="7" name="內容版面配置區 2">
            <a:extLst>
              <a:ext uri="{FF2B5EF4-FFF2-40B4-BE49-F238E27FC236}">
                <a16:creationId xmlns:a16="http://schemas.microsoft.com/office/drawing/2014/main" id="{8D85996E-13EF-496D-9757-95CDC1971ABC}"/>
              </a:ext>
            </a:extLst>
          </p:cNvPr>
          <p:cNvSpPr txBox="1">
            <a:spLocks/>
          </p:cNvSpPr>
          <p:nvPr/>
        </p:nvSpPr>
        <p:spPr bwMode="auto">
          <a:xfrm>
            <a:off x="903515" y="3879857"/>
            <a:ext cx="9753599" cy="156898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en-US" altLang="zh-TW" sz="1600" kern="0" dirty="0" err="1"/>
              <a:t>wget</a:t>
            </a:r>
            <a:r>
              <a:rPr lang="en-US" altLang="zh-TW" sz="1600" kern="0" dirty="0"/>
              <a:t> https://repo.radeon.com/amdgpu-install/6.4/ubuntu/noble/amdgpu-install_6.4.60400-1_all.deb</a:t>
            </a:r>
          </a:p>
          <a:p>
            <a:pPr marL="0" indent="0">
              <a:buFontTx/>
              <a:buNone/>
            </a:pPr>
            <a:r>
              <a:rPr lang="en-US" altLang="zh-TW" sz="1600" kern="0" dirty="0" err="1"/>
              <a:t>sudo</a:t>
            </a:r>
            <a:r>
              <a:rPr lang="en-US" altLang="zh-TW" sz="1600" kern="0" dirty="0"/>
              <a:t> apt install ./amdgpu-install_6.4.60400-1_all.deb</a:t>
            </a:r>
          </a:p>
          <a:p>
            <a:pPr marL="0" indent="0">
              <a:buFontTx/>
              <a:buNone/>
            </a:pPr>
            <a:r>
              <a:rPr lang="en-US" altLang="zh-TW" sz="1600" kern="0" dirty="0" err="1"/>
              <a:t>sudo</a:t>
            </a:r>
            <a:r>
              <a:rPr lang="en-US" altLang="zh-TW" sz="1600" kern="0" dirty="0"/>
              <a:t> apt update</a:t>
            </a:r>
          </a:p>
          <a:p>
            <a:pPr marL="0" indent="0">
              <a:buFontTx/>
              <a:buNone/>
            </a:pPr>
            <a:r>
              <a:rPr lang="en-US" altLang="zh-TW" sz="1600" kern="0" dirty="0" err="1"/>
              <a:t>sudo</a:t>
            </a:r>
            <a:r>
              <a:rPr lang="en-US" altLang="zh-TW" sz="1600" kern="0" dirty="0"/>
              <a:t> apt install "</a:t>
            </a:r>
            <a:r>
              <a:rPr lang="en-US" altLang="zh-TW" sz="1600" kern="0" dirty="0" err="1"/>
              <a:t>linux</a:t>
            </a:r>
            <a:r>
              <a:rPr lang="en-US" altLang="zh-TW" sz="1600" kern="0" dirty="0"/>
              <a:t>-headers-$(</a:t>
            </a:r>
            <a:r>
              <a:rPr lang="en-US" altLang="zh-TW" sz="1600" kern="0" dirty="0" err="1"/>
              <a:t>uname</a:t>
            </a:r>
            <a:r>
              <a:rPr lang="en-US" altLang="zh-TW" sz="1600" kern="0" dirty="0"/>
              <a:t> -r)" "</a:t>
            </a:r>
            <a:r>
              <a:rPr lang="en-US" altLang="zh-TW" sz="1600" kern="0" dirty="0" err="1"/>
              <a:t>linux</a:t>
            </a:r>
            <a:r>
              <a:rPr lang="en-US" altLang="zh-TW" sz="1600" kern="0" dirty="0"/>
              <a:t>-modules-extra-$(</a:t>
            </a:r>
            <a:r>
              <a:rPr lang="en-US" altLang="zh-TW" sz="1600" kern="0" dirty="0" err="1"/>
              <a:t>uname</a:t>
            </a:r>
            <a:r>
              <a:rPr lang="en-US" altLang="zh-TW" sz="1600" kern="0" dirty="0"/>
              <a:t> -r)"</a:t>
            </a:r>
          </a:p>
          <a:p>
            <a:pPr marL="0" indent="0">
              <a:buFontTx/>
              <a:buNone/>
            </a:pPr>
            <a:r>
              <a:rPr lang="en-US" altLang="zh-TW" sz="1600" kern="0" dirty="0" err="1"/>
              <a:t>sudo</a:t>
            </a:r>
            <a:r>
              <a:rPr lang="en-US" altLang="zh-TW" sz="1600" kern="0" dirty="0"/>
              <a:t> apt install </a:t>
            </a:r>
            <a:r>
              <a:rPr lang="en-US" altLang="zh-TW" sz="1600" kern="0" dirty="0" err="1"/>
              <a:t>amdgpu</a:t>
            </a:r>
            <a:r>
              <a:rPr lang="en-US" altLang="zh-TW" sz="1600" kern="0" dirty="0"/>
              <a:t>-dkms</a:t>
            </a:r>
            <a:endParaRPr lang="zh-TW" altLang="en-US" sz="1600" kern="0" dirty="0"/>
          </a:p>
        </p:txBody>
      </p:sp>
      <p:sp>
        <p:nvSpPr>
          <p:cNvPr id="8" name="文字方塊 7">
            <a:extLst>
              <a:ext uri="{FF2B5EF4-FFF2-40B4-BE49-F238E27FC236}">
                <a16:creationId xmlns:a16="http://schemas.microsoft.com/office/drawing/2014/main" id="{9F5EB132-521C-4E0A-9351-68ED8A9FBE76}"/>
              </a:ext>
            </a:extLst>
          </p:cNvPr>
          <p:cNvSpPr txBox="1"/>
          <p:nvPr/>
        </p:nvSpPr>
        <p:spPr>
          <a:xfrm>
            <a:off x="903513" y="1061848"/>
            <a:ext cx="9753599" cy="369332"/>
          </a:xfrm>
          <a:prstGeom prst="rect">
            <a:avLst/>
          </a:prstGeom>
          <a:noFill/>
        </p:spPr>
        <p:txBody>
          <a:bodyPr wrap="square">
            <a:spAutoFit/>
          </a:bodyPr>
          <a:lstStyle/>
          <a:p>
            <a:r>
              <a:rPr lang="en-US" altLang="zh-TW" dirty="0"/>
              <a:t>Install ROCm</a:t>
            </a:r>
          </a:p>
        </p:txBody>
      </p:sp>
      <p:sp>
        <p:nvSpPr>
          <p:cNvPr id="9" name="文字方塊 8">
            <a:extLst>
              <a:ext uri="{FF2B5EF4-FFF2-40B4-BE49-F238E27FC236}">
                <a16:creationId xmlns:a16="http://schemas.microsoft.com/office/drawing/2014/main" id="{49C19392-1D5B-4391-9B7F-FF2C4D631D7F}"/>
              </a:ext>
            </a:extLst>
          </p:cNvPr>
          <p:cNvSpPr txBox="1"/>
          <p:nvPr/>
        </p:nvSpPr>
        <p:spPr>
          <a:xfrm>
            <a:off x="903513" y="3510525"/>
            <a:ext cx="9753599" cy="369332"/>
          </a:xfrm>
          <a:prstGeom prst="rect">
            <a:avLst/>
          </a:prstGeom>
          <a:noFill/>
        </p:spPr>
        <p:txBody>
          <a:bodyPr wrap="square">
            <a:spAutoFit/>
          </a:bodyPr>
          <a:lstStyle/>
          <a:p>
            <a:r>
              <a:rPr lang="en-US" altLang="zh-TW" dirty="0"/>
              <a:t>Install AMD GPU drivers</a:t>
            </a:r>
          </a:p>
        </p:txBody>
      </p:sp>
    </p:spTree>
    <p:extLst>
      <p:ext uri="{BB962C8B-B14F-4D97-AF65-F5344CB8AC3E}">
        <p14:creationId xmlns:p14="http://schemas.microsoft.com/office/powerpoint/2010/main" val="120441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D31CF-D396-4FD7-A1CE-B971884DE5E1}"/>
              </a:ext>
            </a:extLst>
          </p:cNvPr>
          <p:cNvSpPr>
            <a:spLocks noGrp="1"/>
          </p:cNvSpPr>
          <p:nvPr>
            <p:ph type="title"/>
          </p:nvPr>
        </p:nvSpPr>
        <p:spPr/>
        <p:txBody>
          <a:bodyPr/>
          <a:lstStyle/>
          <a:p>
            <a:r>
              <a:rPr lang="en-US" altLang="zh-TW" dirty="0"/>
              <a:t>ROCm Installation for Different Distributions</a:t>
            </a:r>
            <a:endParaRPr lang="zh-TW" altLang="en-US" dirty="0"/>
          </a:p>
        </p:txBody>
      </p:sp>
      <p:sp>
        <p:nvSpPr>
          <p:cNvPr id="4" name="投影片編號版面配置區 3">
            <a:extLst>
              <a:ext uri="{FF2B5EF4-FFF2-40B4-BE49-F238E27FC236}">
                <a16:creationId xmlns:a16="http://schemas.microsoft.com/office/drawing/2014/main" id="{76C4EE2E-7FA2-41EA-80DD-71CC510A5CE6}"/>
              </a:ext>
            </a:extLst>
          </p:cNvPr>
          <p:cNvSpPr>
            <a:spLocks noGrp="1"/>
          </p:cNvSpPr>
          <p:nvPr>
            <p:ph type="sldNum" sz="quarter" idx="10"/>
          </p:nvPr>
        </p:nvSpPr>
        <p:spPr/>
        <p:txBody>
          <a:bodyPr/>
          <a:lstStyle/>
          <a:p>
            <a:pPr>
              <a:defRPr/>
            </a:pPr>
            <a:fld id="{CF627BE3-1269-44D5-A349-82FD5D94EBD8}" type="slidenum">
              <a:rPr lang="en-US" altLang="zh-TW" smtClean="0"/>
              <a:pPr>
                <a:defRPr/>
              </a:pPr>
              <a:t>45</a:t>
            </a:fld>
            <a:endParaRPr lang="en-US" altLang="zh-TW"/>
          </a:p>
        </p:txBody>
      </p:sp>
      <p:sp>
        <p:nvSpPr>
          <p:cNvPr id="6" name="文字方塊 5">
            <a:extLst>
              <a:ext uri="{FF2B5EF4-FFF2-40B4-BE49-F238E27FC236}">
                <a16:creationId xmlns:a16="http://schemas.microsoft.com/office/drawing/2014/main" id="{799AD950-979D-4B2A-BA61-ED0A9B011260}"/>
              </a:ext>
            </a:extLst>
          </p:cNvPr>
          <p:cNvSpPr txBox="1"/>
          <p:nvPr/>
        </p:nvSpPr>
        <p:spPr>
          <a:xfrm>
            <a:off x="903514" y="5673520"/>
            <a:ext cx="9753599" cy="646331"/>
          </a:xfrm>
          <a:prstGeom prst="rect">
            <a:avLst/>
          </a:prstGeom>
          <a:noFill/>
        </p:spPr>
        <p:txBody>
          <a:bodyPr wrap="square">
            <a:spAutoFit/>
          </a:bodyPr>
          <a:lstStyle/>
          <a:p>
            <a:r>
              <a:rPr lang="en-US" altLang="zh-TW" dirty="0"/>
              <a:t>Information from:</a:t>
            </a:r>
          </a:p>
          <a:p>
            <a:r>
              <a:rPr lang="en-US" altLang="zh-TW" dirty="0">
                <a:hlinkClick r:id="rId2"/>
              </a:rPr>
              <a:t>https://rocm.docs.amd.com/projects/install-on-linux/en/latest/install/quick-start.html</a:t>
            </a:r>
            <a:endParaRPr lang="en-US" altLang="zh-TW" dirty="0"/>
          </a:p>
        </p:txBody>
      </p:sp>
      <p:pic>
        <p:nvPicPr>
          <p:cNvPr id="11" name="內容版面配置區 10">
            <a:extLst>
              <a:ext uri="{FF2B5EF4-FFF2-40B4-BE49-F238E27FC236}">
                <a16:creationId xmlns:a16="http://schemas.microsoft.com/office/drawing/2014/main" id="{B55FF50F-56F7-43D7-9491-68B451A02B4C}"/>
              </a:ext>
            </a:extLst>
          </p:cNvPr>
          <p:cNvPicPr>
            <a:picLocks noGrp="1" noChangeAspect="1"/>
          </p:cNvPicPr>
          <p:nvPr>
            <p:ph idx="1"/>
          </p:nvPr>
        </p:nvPicPr>
        <p:blipFill rotWithShape="1">
          <a:blip r:embed="rId3"/>
          <a:srcRect b="47051"/>
          <a:stretch/>
        </p:blipFill>
        <p:spPr>
          <a:xfrm>
            <a:off x="1764741" y="1359477"/>
            <a:ext cx="8662517" cy="3919398"/>
          </a:xfrm>
        </p:spPr>
      </p:pic>
    </p:spTree>
    <p:extLst>
      <p:ext uri="{BB962C8B-B14F-4D97-AF65-F5344CB8AC3E}">
        <p14:creationId xmlns:p14="http://schemas.microsoft.com/office/powerpoint/2010/main" val="289740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BB198-BE39-45DC-BBD0-DC052F588166}"/>
              </a:ext>
            </a:extLst>
          </p:cNvPr>
          <p:cNvSpPr>
            <a:spLocks noGrp="1"/>
          </p:cNvSpPr>
          <p:nvPr>
            <p:ph type="title"/>
          </p:nvPr>
        </p:nvSpPr>
        <p:spPr>
          <a:xfrm>
            <a:off x="601133" y="53407"/>
            <a:ext cx="11159067" cy="908548"/>
          </a:xfrm>
        </p:spPr>
        <p:txBody>
          <a:bodyPr/>
          <a:lstStyle/>
          <a:p>
            <a:r>
              <a:rPr lang="en-US" altLang="zh-TW" sz="3200" dirty="0"/>
              <a:t>ROCm </a:t>
            </a:r>
            <a:r>
              <a:rPr lang="en-US" altLang="zh-TW" sz="3200" dirty="0" err="1"/>
              <a:t>Pytorch</a:t>
            </a:r>
            <a:r>
              <a:rPr lang="en-US" altLang="zh-TW" sz="3200" dirty="0"/>
              <a:t> Setup (Ubuntu 22.04)</a:t>
            </a:r>
            <a:endParaRPr lang="zh-TW" altLang="en-US" sz="3200" dirty="0"/>
          </a:p>
        </p:txBody>
      </p:sp>
      <p:pic>
        <p:nvPicPr>
          <p:cNvPr id="6" name="內容版面配置區 5">
            <a:extLst>
              <a:ext uri="{FF2B5EF4-FFF2-40B4-BE49-F238E27FC236}">
                <a16:creationId xmlns:a16="http://schemas.microsoft.com/office/drawing/2014/main" id="{2B31B38A-5944-4D60-808E-3D05E9C5321C}"/>
              </a:ext>
            </a:extLst>
          </p:cNvPr>
          <p:cNvPicPr>
            <a:picLocks noGrp="1" noChangeAspect="1"/>
          </p:cNvPicPr>
          <p:nvPr>
            <p:ph idx="1"/>
          </p:nvPr>
        </p:nvPicPr>
        <p:blipFill>
          <a:blip r:embed="rId2"/>
          <a:stretch>
            <a:fillRect/>
          </a:stretch>
        </p:blipFill>
        <p:spPr>
          <a:xfrm>
            <a:off x="622534" y="682831"/>
            <a:ext cx="6980525" cy="914479"/>
          </a:xfrm>
        </p:spPr>
      </p:pic>
      <p:sp>
        <p:nvSpPr>
          <p:cNvPr id="4" name="投影片編號版面配置區 3">
            <a:extLst>
              <a:ext uri="{FF2B5EF4-FFF2-40B4-BE49-F238E27FC236}">
                <a16:creationId xmlns:a16="http://schemas.microsoft.com/office/drawing/2014/main" id="{FFFE60D9-7C76-4D39-A486-C0071F967CA0}"/>
              </a:ext>
            </a:extLst>
          </p:cNvPr>
          <p:cNvSpPr>
            <a:spLocks noGrp="1"/>
          </p:cNvSpPr>
          <p:nvPr>
            <p:ph type="sldNum" sz="quarter" idx="10"/>
          </p:nvPr>
        </p:nvSpPr>
        <p:spPr/>
        <p:txBody>
          <a:bodyPr/>
          <a:lstStyle/>
          <a:p>
            <a:pPr>
              <a:defRPr/>
            </a:pPr>
            <a:fld id="{CF627BE3-1269-44D5-A349-82FD5D94EBD8}" type="slidenum">
              <a:rPr lang="en-US" altLang="zh-TW" smtClean="0"/>
              <a:pPr>
                <a:defRPr/>
              </a:pPr>
              <a:t>46</a:t>
            </a:fld>
            <a:endParaRPr lang="en-US" altLang="zh-TW"/>
          </a:p>
        </p:txBody>
      </p:sp>
      <p:pic>
        <p:nvPicPr>
          <p:cNvPr id="8" name="圖片 7">
            <a:extLst>
              <a:ext uri="{FF2B5EF4-FFF2-40B4-BE49-F238E27FC236}">
                <a16:creationId xmlns:a16="http://schemas.microsoft.com/office/drawing/2014/main" id="{1A4577DD-B28F-406C-9F33-AF84E642520C}"/>
              </a:ext>
            </a:extLst>
          </p:cNvPr>
          <p:cNvPicPr>
            <a:picLocks noChangeAspect="1"/>
          </p:cNvPicPr>
          <p:nvPr/>
        </p:nvPicPr>
        <p:blipFill>
          <a:blip r:embed="rId3"/>
          <a:stretch>
            <a:fillRect/>
          </a:stretch>
        </p:blipFill>
        <p:spPr>
          <a:xfrm>
            <a:off x="536651" y="1591379"/>
            <a:ext cx="6972904" cy="1120237"/>
          </a:xfrm>
          <a:prstGeom prst="rect">
            <a:avLst/>
          </a:prstGeom>
        </p:spPr>
      </p:pic>
      <p:pic>
        <p:nvPicPr>
          <p:cNvPr id="10" name="圖片 9">
            <a:extLst>
              <a:ext uri="{FF2B5EF4-FFF2-40B4-BE49-F238E27FC236}">
                <a16:creationId xmlns:a16="http://schemas.microsoft.com/office/drawing/2014/main" id="{E1E32DE2-24C0-4792-AEC8-3FFBF8E8F149}"/>
              </a:ext>
            </a:extLst>
          </p:cNvPr>
          <p:cNvPicPr>
            <a:picLocks noChangeAspect="1"/>
          </p:cNvPicPr>
          <p:nvPr/>
        </p:nvPicPr>
        <p:blipFill>
          <a:blip r:embed="rId4"/>
          <a:stretch>
            <a:fillRect/>
          </a:stretch>
        </p:blipFill>
        <p:spPr>
          <a:xfrm>
            <a:off x="357565" y="2711616"/>
            <a:ext cx="7331075" cy="3848433"/>
          </a:xfrm>
          <a:prstGeom prst="rect">
            <a:avLst/>
          </a:prstGeom>
        </p:spPr>
      </p:pic>
      <p:sp>
        <p:nvSpPr>
          <p:cNvPr id="11" name="文字方塊 10">
            <a:extLst>
              <a:ext uri="{FF2B5EF4-FFF2-40B4-BE49-F238E27FC236}">
                <a16:creationId xmlns:a16="http://schemas.microsoft.com/office/drawing/2014/main" id="{CA12196D-FAF6-47CA-88EC-F8AEE7C091E0}"/>
              </a:ext>
            </a:extLst>
          </p:cNvPr>
          <p:cNvSpPr txBox="1"/>
          <p:nvPr/>
        </p:nvSpPr>
        <p:spPr>
          <a:xfrm>
            <a:off x="5778330" y="1099241"/>
            <a:ext cx="223870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Python 3.10</a:t>
            </a:r>
            <a:endParaRPr lang="zh-TW" altLang="en-US" dirty="0"/>
          </a:p>
        </p:txBody>
      </p:sp>
      <p:sp>
        <p:nvSpPr>
          <p:cNvPr id="9" name="文字方塊 8">
            <a:extLst>
              <a:ext uri="{FF2B5EF4-FFF2-40B4-BE49-F238E27FC236}">
                <a16:creationId xmlns:a16="http://schemas.microsoft.com/office/drawing/2014/main" id="{25818454-B5D5-4036-8CCF-E9D32CA73217}"/>
              </a:ext>
            </a:extLst>
          </p:cNvPr>
          <p:cNvSpPr txBox="1"/>
          <p:nvPr/>
        </p:nvSpPr>
        <p:spPr>
          <a:xfrm>
            <a:off x="7688640" y="822242"/>
            <a:ext cx="4788959" cy="1200329"/>
          </a:xfrm>
          <a:prstGeom prst="rect">
            <a:avLst/>
          </a:prstGeom>
          <a:noFill/>
        </p:spPr>
        <p:txBody>
          <a:bodyPr wrap="square">
            <a:spAutoFit/>
          </a:bodyPr>
          <a:lstStyle/>
          <a:p>
            <a:r>
              <a:rPr lang="en-US" altLang="zh-TW" dirty="0"/>
              <a:t>Screenshots from: </a:t>
            </a:r>
            <a:r>
              <a:rPr lang="zh-TW" altLang="en-US" dirty="0">
                <a:hlinkClick r:id="rId5"/>
              </a:rPr>
              <a:t>https://rocm.docs.amd.com/projects/install-on-linux/en/latest/install/3rd-party/pytorch-install.html</a:t>
            </a:r>
            <a:endParaRPr lang="zh-TW" altLang="en-US" dirty="0"/>
          </a:p>
        </p:txBody>
      </p:sp>
      <p:sp>
        <p:nvSpPr>
          <p:cNvPr id="3" name="Rectangle 1">
            <a:extLst>
              <a:ext uri="{FF2B5EF4-FFF2-40B4-BE49-F238E27FC236}">
                <a16:creationId xmlns:a16="http://schemas.microsoft.com/office/drawing/2014/main" id="{2FE378CF-7C7A-4170-8D08-FA2916EAC088}"/>
              </a:ext>
            </a:extLst>
          </p:cNvPr>
          <p:cNvSpPr>
            <a:spLocks noChangeArrowheads="1"/>
          </p:cNvSpPr>
          <p:nvPr/>
        </p:nvSpPr>
        <p:spPr bwMode="auto">
          <a:xfrm>
            <a:off x="7920188" y="5511880"/>
            <a:ext cx="40666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chemeClr val="tx1"/>
                </a:solidFill>
                <a:effectLst/>
                <a:latin typeface="Arial Unicode MS"/>
                <a:ea typeface="var(--pst-font-family-monospace)"/>
              </a:rPr>
              <a:t>--index-url</a:t>
            </a:r>
            <a:r>
              <a:rPr kumimoji="0" lang="zh-TW" altLang="zh-TW" b="0" i="0" u="none" strike="noStrike" cap="none" normalizeH="0" baseline="0" dirty="0">
                <a:ln>
                  <a:noFill/>
                </a:ln>
                <a:solidFill>
                  <a:srgbClr val="080808"/>
                </a:solidFill>
                <a:effectLst/>
                <a:latin typeface="Arial Unicode MS"/>
                <a:ea typeface="var(--pst-font-family-monospace)"/>
              </a:rPr>
              <a:t> </a:t>
            </a:r>
            <a:r>
              <a:rPr kumimoji="0" lang="zh-TW" altLang="zh-TW" b="0" i="0" u="none" strike="noStrike" cap="none" normalizeH="0" baseline="0" dirty="0">
                <a:ln>
                  <a:noFill/>
                </a:ln>
                <a:solidFill>
                  <a:schemeClr val="tx1"/>
                </a:solidFill>
                <a:effectLst/>
                <a:latin typeface="Arial Unicode MS"/>
                <a:ea typeface="var(--pst-font-family-monospace)"/>
              </a:rPr>
              <a:t>https://download.pytorch.org/whl/nightly/rocm6.2/</a:t>
            </a:r>
            <a:r>
              <a:rPr kumimoji="0" lang="zh-TW" altLang="zh-TW" sz="800" b="0" i="0" u="none" strike="noStrike" cap="none" normalizeH="0" baseline="0" dirty="0">
                <a:ln>
                  <a:noFill/>
                </a:ln>
                <a:solidFill>
                  <a:schemeClr val="tx1"/>
                </a:solidFill>
                <a:effectLst/>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5250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sp>
        <p:nvSpPr>
          <p:cNvPr id="3" name="內容版面配置區 2">
            <a:extLst>
              <a:ext uri="{FF2B5EF4-FFF2-40B4-BE49-F238E27FC236}">
                <a16:creationId xmlns:a16="http://schemas.microsoft.com/office/drawing/2014/main" id="{135BE829-B8E6-47D6-B17E-2C4401058357}"/>
              </a:ext>
            </a:extLst>
          </p:cNvPr>
          <p:cNvSpPr>
            <a:spLocks noGrp="1"/>
          </p:cNvSpPr>
          <p:nvPr>
            <p:ph idx="1"/>
          </p:nvPr>
        </p:nvSpPr>
        <p:spPr/>
        <p:txBody>
          <a:bodyPr/>
          <a:lstStyle/>
          <a:p>
            <a:r>
              <a:rPr lang="en-US" altLang="zh-TW" sz="2400" dirty="0"/>
              <a:t>Go to: </a:t>
            </a:r>
            <a:r>
              <a:rPr lang="en-US" altLang="zh-TW" sz="2400" dirty="0">
                <a:hlinkClick r:id="rId3"/>
              </a:rPr>
              <a:t>https://ryzenai.docs.amd.com/en/latest/inst.html#install-npu-drivers</a:t>
            </a:r>
            <a:endParaRPr lang="en-US" altLang="zh-TW" sz="2400" dirty="0"/>
          </a:p>
          <a:p>
            <a:endParaRPr lang="zh-TW" altLang="en-US" sz="2400" dirty="0"/>
          </a:p>
          <a:p>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47</a:t>
            </a:fld>
            <a:endParaRPr lang="en-US" altLang="zh-TW"/>
          </a:p>
        </p:txBody>
      </p:sp>
      <p:pic>
        <p:nvPicPr>
          <p:cNvPr id="6" name="圖片 5">
            <a:extLst>
              <a:ext uri="{FF2B5EF4-FFF2-40B4-BE49-F238E27FC236}">
                <a16:creationId xmlns:a16="http://schemas.microsoft.com/office/drawing/2014/main" id="{E2BD1C85-FB5B-4C4E-BB87-6900BC893E03}"/>
              </a:ext>
            </a:extLst>
          </p:cNvPr>
          <p:cNvPicPr>
            <a:picLocks noChangeAspect="1"/>
          </p:cNvPicPr>
          <p:nvPr/>
        </p:nvPicPr>
        <p:blipFill>
          <a:blip r:embed="rId4"/>
          <a:stretch>
            <a:fillRect/>
          </a:stretch>
        </p:blipFill>
        <p:spPr>
          <a:xfrm>
            <a:off x="2201842" y="2133649"/>
            <a:ext cx="7788315" cy="3696020"/>
          </a:xfrm>
          <a:prstGeom prst="rect">
            <a:avLst/>
          </a:prstGeom>
        </p:spPr>
      </p:pic>
      <p:sp>
        <p:nvSpPr>
          <p:cNvPr id="7" name="文字方塊 6">
            <a:extLst>
              <a:ext uri="{FF2B5EF4-FFF2-40B4-BE49-F238E27FC236}">
                <a16:creationId xmlns:a16="http://schemas.microsoft.com/office/drawing/2014/main" id="{03200EBA-6BD7-4007-8DB8-324E0246C5E1}"/>
              </a:ext>
            </a:extLst>
          </p:cNvPr>
          <p:cNvSpPr txBox="1"/>
          <p:nvPr/>
        </p:nvSpPr>
        <p:spPr>
          <a:xfrm>
            <a:off x="2981849" y="6019310"/>
            <a:ext cx="6144566" cy="369332"/>
          </a:xfrm>
          <a:prstGeom prst="rect">
            <a:avLst/>
          </a:prstGeom>
          <a:noFill/>
        </p:spPr>
        <p:txBody>
          <a:bodyPr wrap="square">
            <a:spAutoFit/>
          </a:bodyPr>
          <a:lstStyle/>
          <a:p>
            <a:pPr algn="ctr"/>
            <a:r>
              <a:rPr lang="en-US" altLang="zh-TW" sz="1800" dirty="0"/>
              <a:t>Ensure your system has the prerequisites installed</a:t>
            </a:r>
            <a:endParaRPr lang="zh-TW" altLang="en-US" dirty="0"/>
          </a:p>
        </p:txBody>
      </p:sp>
    </p:spTree>
    <p:extLst>
      <p:ext uri="{BB962C8B-B14F-4D97-AF65-F5344CB8AC3E}">
        <p14:creationId xmlns:p14="http://schemas.microsoft.com/office/powerpoint/2010/main" val="129789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pic>
        <p:nvPicPr>
          <p:cNvPr id="7" name="內容版面配置區 6">
            <a:extLst>
              <a:ext uri="{FF2B5EF4-FFF2-40B4-BE49-F238E27FC236}">
                <a16:creationId xmlns:a16="http://schemas.microsoft.com/office/drawing/2014/main" id="{7F6E6028-4065-4DD4-9CF2-C56A867BA4DD}"/>
              </a:ext>
            </a:extLst>
          </p:cNvPr>
          <p:cNvPicPr>
            <a:picLocks noGrp="1" noChangeAspect="1"/>
          </p:cNvPicPr>
          <p:nvPr>
            <p:ph idx="1"/>
          </p:nvPr>
        </p:nvPicPr>
        <p:blipFill>
          <a:blip r:embed="rId3"/>
          <a:stretch>
            <a:fillRect/>
          </a:stretch>
        </p:blipFill>
        <p:spPr>
          <a:xfrm>
            <a:off x="2478974" y="1206499"/>
            <a:ext cx="7031601" cy="4757737"/>
          </a:xfrm>
        </p:spPr>
      </p:pic>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48</a:t>
            </a:fld>
            <a:endParaRPr lang="en-US" altLang="zh-TW"/>
          </a:p>
        </p:txBody>
      </p:sp>
      <p:sp>
        <p:nvSpPr>
          <p:cNvPr id="5" name="文字方塊 4">
            <a:extLst>
              <a:ext uri="{FF2B5EF4-FFF2-40B4-BE49-F238E27FC236}">
                <a16:creationId xmlns:a16="http://schemas.microsoft.com/office/drawing/2014/main" id="{6291E767-36A4-4651-A58D-7DCC1257C747}"/>
              </a:ext>
            </a:extLst>
          </p:cNvPr>
          <p:cNvSpPr txBox="1"/>
          <p:nvPr/>
        </p:nvSpPr>
        <p:spPr>
          <a:xfrm>
            <a:off x="2574701" y="6019310"/>
            <a:ext cx="6935874" cy="369332"/>
          </a:xfrm>
          <a:prstGeom prst="rect">
            <a:avLst/>
          </a:prstGeom>
          <a:noFill/>
        </p:spPr>
        <p:txBody>
          <a:bodyPr wrap="square">
            <a:spAutoFit/>
          </a:bodyPr>
          <a:lstStyle/>
          <a:p>
            <a:pPr algn="ctr"/>
            <a:r>
              <a:rPr lang="en-US" altLang="zh-TW" sz="1800" dirty="0"/>
              <a:t>Create an AMD account and download + run the installers (free)</a:t>
            </a:r>
            <a:endParaRPr lang="zh-TW" altLang="en-US" dirty="0"/>
          </a:p>
        </p:txBody>
      </p:sp>
    </p:spTree>
    <p:extLst>
      <p:ext uri="{BB962C8B-B14F-4D97-AF65-F5344CB8AC3E}">
        <p14:creationId xmlns:p14="http://schemas.microsoft.com/office/powerpoint/2010/main" val="37926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(Linux)</a:t>
            </a:r>
            <a:endParaRPr lang="zh-TW" altLang="en-US"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49</a:t>
            </a:fld>
            <a:endParaRPr lang="en-US" altLang="zh-TW"/>
          </a:p>
        </p:txBody>
      </p:sp>
      <p:pic>
        <p:nvPicPr>
          <p:cNvPr id="6" name="內容版面配置區 5">
            <a:extLst>
              <a:ext uri="{FF2B5EF4-FFF2-40B4-BE49-F238E27FC236}">
                <a16:creationId xmlns:a16="http://schemas.microsoft.com/office/drawing/2014/main" id="{91892735-DE4F-47A9-8A82-E4F74A0F1ABB}"/>
              </a:ext>
            </a:extLst>
          </p:cNvPr>
          <p:cNvPicPr>
            <a:picLocks noGrp="1" noChangeAspect="1"/>
          </p:cNvPicPr>
          <p:nvPr>
            <p:ph idx="1"/>
          </p:nvPr>
        </p:nvPicPr>
        <p:blipFill>
          <a:blip r:embed="rId3"/>
          <a:stretch>
            <a:fillRect/>
          </a:stretch>
        </p:blipFill>
        <p:spPr>
          <a:xfrm>
            <a:off x="2421088" y="1777485"/>
            <a:ext cx="7529212" cy="2072820"/>
          </a:xfrm>
        </p:spPr>
      </p:pic>
      <p:sp>
        <p:nvSpPr>
          <p:cNvPr id="8" name="文字方塊 7">
            <a:extLst>
              <a:ext uri="{FF2B5EF4-FFF2-40B4-BE49-F238E27FC236}">
                <a16:creationId xmlns:a16="http://schemas.microsoft.com/office/drawing/2014/main" id="{D578EFBC-D4C3-463D-BC20-8D3F1EE7275C}"/>
              </a:ext>
            </a:extLst>
          </p:cNvPr>
          <p:cNvSpPr txBox="1"/>
          <p:nvPr/>
        </p:nvSpPr>
        <p:spPr>
          <a:xfrm>
            <a:off x="2981849" y="3925127"/>
            <a:ext cx="6144566" cy="646331"/>
          </a:xfrm>
          <a:prstGeom prst="rect">
            <a:avLst/>
          </a:prstGeom>
          <a:noFill/>
        </p:spPr>
        <p:txBody>
          <a:bodyPr wrap="square">
            <a:spAutoFit/>
          </a:bodyPr>
          <a:lstStyle/>
          <a:p>
            <a:pPr algn="ctr"/>
            <a:r>
              <a:rPr lang="en-US" altLang="zh-TW" sz="1800" dirty="0"/>
              <a:t>A Linux installer can be found at the bottom of </a:t>
            </a:r>
            <a:r>
              <a:rPr lang="en-US" altLang="zh-TW" sz="1800" dirty="0">
                <a:hlinkClick r:id="rId4"/>
              </a:rPr>
              <a:t>https://ryzenai.docs.amd.com/en/latest/inst.html</a:t>
            </a:r>
            <a:endParaRPr lang="en-US" altLang="zh-TW" sz="1800" dirty="0"/>
          </a:p>
        </p:txBody>
      </p:sp>
    </p:spTree>
    <p:extLst>
      <p:ext uri="{BB962C8B-B14F-4D97-AF65-F5344CB8AC3E}">
        <p14:creationId xmlns:p14="http://schemas.microsoft.com/office/powerpoint/2010/main" val="148367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Introduction to Function Calling: Overview</a:t>
            </a:r>
            <a:endParaRPr lang="zh-TW" altLang="en-US" sz="5400" dirty="0"/>
          </a:p>
        </p:txBody>
      </p:sp>
    </p:spTree>
    <p:extLst>
      <p:ext uri="{BB962C8B-B14F-4D97-AF65-F5344CB8AC3E}">
        <p14:creationId xmlns:p14="http://schemas.microsoft.com/office/powerpoint/2010/main" val="3538619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0C335-3C59-4BF1-8597-D8AFA33579F8}"/>
              </a:ext>
            </a:extLst>
          </p:cNvPr>
          <p:cNvSpPr>
            <a:spLocks noGrp="1"/>
          </p:cNvSpPr>
          <p:nvPr>
            <p:ph type="title"/>
          </p:nvPr>
        </p:nvSpPr>
        <p:spPr/>
        <p:txBody>
          <a:bodyPr/>
          <a:lstStyle/>
          <a:p>
            <a:r>
              <a:rPr lang="en-US" altLang="zh-TW" dirty="0"/>
              <a:t>Porting Nvidia-Based Solutions to ROCm</a:t>
            </a:r>
            <a:endParaRPr lang="zh-TW" altLang="en-US" dirty="0"/>
          </a:p>
        </p:txBody>
      </p:sp>
      <p:sp>
        <p:nvSpPr>
          <p:cNvPr id="3" name="內容版面配置區 2">
            <a:extLst>
              <a:ext uri="{FF2B5EF4-FFF2-40B4-BE49-F238E27FC236}">
                <a16:creationId xmlns:a16="http://schemas.microsoft.com/office/drawing/2014/main" id="{6EBF97B7-CE3F-482B-B3FD-AF1E86926E96}"/>
              </a:ext>
            </a:extLst>
          </p:cNvPr>
          <p:cNvSpPr>
            <a:spLocks noGrp="1"/>
          </p:cNvSpPr>
          <p:nvPr>
            <p:ph idx="1"/>
          </p:nvPr>
        </p:nvSpPr>
        <p:spPr/>
        <p:txBody>
          <a:bodyPr/>
          <a:lstStyle/>
          <a:p>
            <a:r>
              <a:rPr lang="en-US" altLang="zh-TW" b="1" dirty="0"/>
              <a:t>No code change needed</a:t>
            </a:r>
          </a:p>
          <a:p>
            <a:pPr lvl="1"/>
            <a:r>
              <a:rPr lang="en-US" altLang="zh-TW" dirty="0"/>
              <a:t>The only difference between a CUDA and a ROCm project is in its environment setup</a:t>
            </a:r>
          </a:p>
          <a:p>
            <a:r>
              <a:rPr lang="en-US" altLang="zh-TW" dirty="0"/>
              <a:t>Specifying devices:</a:t>
            </a:r>
          </a:p>
          <a:p>
            <a:pPr lvl="1"/>
            <a:r>
              <a:rPr lang="en-US" altLang="zh-TW" dirty="0"/>
              <a:t>CPU: “</a:t>
            </a:r>
            <a:r>
              <a:rPr lang="en-US" altLang="zh-TW" dirty="0" err="1"/>
              <a:t>cpu</a:t>
            </a:r>
            <a:r>
              <a:rPr lang="en-US" altLang="zh-TW" dirty="0"/>
              <a:t>”</a:t>
            </a:r>
          </a:p>
          <a:p>
            <a:pPr lvl="1"/>
            <a:r>
              <a:rPr lang="en-US" altLang="zh-TW" dirty="0"/>
              <a:t>GPU: “</a:t>
            </a:r>
            <a:r>
              <a:rPr lang="en-US" altLang="zh-TW" dirty="0" err="1"/>
              <a:t>cuda</a:t>
            </a:r>
            <a:r>
              <a:rPr lang="en-US" altLang="zh-TW" dirty="0"/>
              <a:t>”</a:t>
            </a:r>
          </a:p>
          <a:p>
            <a:pPr lvl="1"/>
            <a:r>
              <a:rPr lang="en-US" altLang="zh-TW" dirty="0"/>
              <a:t>Device is specified using the same method: “0”, “0,1”, etc.</a:t>
            </a:r>
            <a:endParaRPr lang="zh-TW" altLang="en-US" dirty="0"/>
          </a:p>
          <a:p>
            <a:pPr lvl="1"/>
            <a:endParaRPr lang="zh-TW" altLang="en-US" dirty="0"/>
          </a:p>
        </p:txBody>
      </p:sp>
      <p:sp>
        <p:nvSpPr>
          <p:cNvPr id="4" name="投影片編號版面配置區 3">
            <a:extLst>
              <a:ext uri="{FF2B5EF4-FFF2-40B4-BE49-F238E27FC236}">
                <a16:creationId xmlns:a16="http://schemas.microsoft.com/office/drawing/2014/main" id="{02FD606F-F7C1-44C9-8F98-A4E1F3DEA784}"/>
              </a:ext>
            </a:extLst>
          </p:cNvPr>
          <p:cNvSpPr>
            <a:spLocks noGrp="1"/>
          </p:cNvSpPr>
          <p:nvPr>
            <p:ph type="sldNum" sz="quarter" idx="10"/>
          </p:nvPr>
        </p:nvSpPr>
        <p:spPr/>
        <p:txBody>
          <a:bodyPr/>
          <a:lstStyle/>
          <a:p>
            <a:pPr>
              <a:defRPr/>
            </a:pPr>
            <a:fld id="{CF627BE3-1269-44D5-A349-82FD5D94EBD8}" type="slidenum">
              <a:rPr lang="en-US" altLang="zh-TW" smtClean="0"/>
              <a:pPr>
                <a:defRPr/>
              </a:pPr>
              <a:t>50</a:t>
            </a:fld>
            <a:endParaRPr lang="en-US" altLang="zh-TW"/>
          </a:p>
        </p:txBody>
      </p:sp>
    </p:spTree>
    <p:extLst>
      <p:ext uri="{BB962C8B-B14F-4D97-AF65-F5344CB8AC3E}">
        <p14:creationId xmlns:p14="http://schemas.microsoft.com/office/powerpoint/2010/main" val="6702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0C335-3C59-4BF1-8597-D8AFA33579F8}"/>
              </a:ext>
            </a:extLst>
          </p:cNvPr>
          <p:cNvSpPr>
            <a:spLocks noGrp="1"/>
          </p:cNvSpPr>
          <p:nvPr>
            <p:ph type="title"/>
          </p:nvPr>
        </p:nvSpPr>
        <p:spPr/>
        <p:txBody>
          <a:bodyPr/>
          <a:lstStyle/>
          <a:p>
            <a:r>
              <a:rPr lang="en-US" altLang="zh-TW" dirty="0"/>
              <a:t>Porting Nvidia-Based Solutions to AI PCs</a:t>
            </a:r>
            <a:endParaRPr lang="zh-TW" altLang="en-US" dirty="0"/>
          </a:p>
        </p:txBody>
      </p:sp>
      <p:sp>
        <p:nvSpPr>
          <p:cNvPr id="3" name="內容版面配置區 2">
            <a:extLst>
              <a:ext uri="{FF2B5EF4-FFF2-40B4-BE49-F238E27FC236}">
                <a16:creationId xmlns:a16="http://schemas.microsoft.com/office/drawing/2014/main" id="{6EBF97B7-CE3F-482B-B3FD-AF1E86926E96}"/>
              </a:ext>
            </a:extLst>
          </p:cNvPr>
          <p:cNvSpPr>
            <a:spLocks noGrp="1"/>
          </p:cNvSpPr>
          <p:nvPr>
            <p:ph idx="1"/>
          </p:nvPr>
        </p:nvSpPr>
        <p:spPr/>
        <p:txBody>
          <a:bodyPr/>
          <a:lstStyle/>
          <a:p>
            <a:r>
              <a:rPr lang="en-US" altLang="zh-TW" sz="2800" b="1" dirty="0"/>
              <a:t>Minor code change needed</a:t>
            </a:r>
          </a:p>
          <a:p>
            <a:pPr lvl="1"/>
            <a:r>
              <a:rPr lang="en-US" altLang="zh-TW" sz="2400" dirty="0"/>
              <a:t>AI PCs rely on the </a:t>
            </a:r>
            <a:r>
              <a:rPr lang="en-US" altLang="zh-TW" sz="2400" dirty="0" err="1"/>
              <a:t>onnx</a:t>
            </a:r>
            <a:r>
              <a:rPr lang="en-US" altLang="zh-TW" sz="2400" dirty="0"/>
              <a:t> runtime to enable NPU acceleration, without it, speedup is limited</a:t>
            </a:r>
          </a:p>
          <a:p>
            <a:pPr lvl="1"/>
            <a:r>
              <a:rPr lang="en-US" altLang="zh-TW" sz="2400" dirty="0"/>
              <a:t>Projects with CPU-only fallback solutions do not need to be modified</a:t>
            </a:r>
          </a:p>
          <a:p>
            <a:pPr lvl="1"/>
            <a:r>
              <a:rPr lang="en-US" altLang="zh-TW" sz="2400" dirty="0"/>
              <a:t>When setting up this environment, I </a:t>
            </a:r>
            <a:r>
              <a:rPr lang="en-US" altLang="zh-TW" sz="2400" b="1" dirty="0"/>
              <a:t>strongly recommend </a:t>
            </a:r>
            <a:r>
              <a:rPr lang="en-US" altLang="zh-TW" sz="2400" dirty="0"/>
              <a:t>following AMD’s Ryzen AI Software + NPU driver installation (the Ryzen AI Software installer will set up a compatible </a:t>
            </a:r>
            <a:r>
              <a:rPr lang="en-US" altLang="zh-TW" sz="2400" dirty="0" err="1"/>
              <a:t>conda</a:t>
            </a:r>
            <a:r>
              <a:rPr lang="en-US" altLang="zh-TW" sz="2400" dirty="0"/>
              <a:t> environment for you)</a:t>
            </a:r>
          </a:p>
          <a:p>
            <a:pPr lvl="1"/>
            <a:r>
              <a:rPr lang="en-US" altLang="zh-TW" sz="2400" dirty="0"/>
              <a:t>Refer to this for an example of running </a:t>
            </a:r>
            <a:r>
              <a:rPr lang="en-US" altLang="zh-TW" sz="2400" dirty="0" err="1"/>
              <a:t>onnx</a:t>
            </a:r>
            <a:r>
              <a:rPr lang="en-US" altLang="zh-TW" sz="2400" dirty="0"/>
              <a:t> LLMs: </a:t>
            </a:r>
            <a:r>
              <a:rPr lang="en-US" altLang="zh-TW" sz="2400" dirty="0">
                <a:hlinkClick r:id="rId2"/>
              </a:rPr>
              <a:t>https://github.com/amd/RyzenAI-SW/blob/main/example/llm/lemonade/hybrid/Llama_3_2_1B_Instruct.md</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02FD606F-F7C1-44C9-8F98-A4E1F3DEA784}"/>
              </a:ext>
            </a:extLst>
          </p:cNvPr>
          <p:cNvSpPr>
            <a:spLocks noGrp="1"/>
          </p:cNvSpPr>
          <p:nvPr>
            <p:ph type="sldNum" sz="quarter" idx="10"/>
          </p:nvPr>
        </p:nvSpPr>
        <p:spPr/>
        <p:txBody>
          <a:bodyPr/>
          <a:lstStyle/>
          <a:p>
            <a:pPr>
              <a:defRPr/>
            </a:pPr>
            <a:fld id="{CF627BE3-1269-44D5-A349-82FD5D94EBD8}" type="slidenum">
              <a:rPr lang="en-US" altLang="zh-TW" smtClean="0"/>
              <a:pPr>
                <a:defRPr/>
              </a:pPr>
              <a:t>51</a:t>
            </a:fld>
            <a:endParaRPr lang="en-US" altLang="zh-TW"/>
          </a:p>
        </p:txBody>
      </p:sp>
    </p:spTree>
    <p:extLst>
      <p:ext uri="{BB962C8B-B14F-4D97-AF65-F5344CB8AC3E}">
        <p14:creationId xmlns:p14="http://schemas.microsoft.com/office/powerpoint/2010/main" val="1588432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Practical Component: Preparations for Working With LLMs</a:t>
            </a:r>
            <a:endParaRPr lang="zh-TW" altLang="en-US" sz="5400" dirty="0"/>
          </a:p>
        </p:txBody>
      </p:sp>
    </p:spTree>
    <p:extLst>
      <p:ext uri="{BB962C8B-B14F-4D97-AF65-F5344CB8AC3E}">
        <p14:creationId xmlns:p14="http://schemas.microsoft.com/office/powerpoint/2010/main" val="1628953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Downloading LLMs</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dirty="0"/>
              <a:t>Where to download models: </a:t>
            </a:r>
            <a:r>
              <a:rPr lang="en-US" altLang="zh-TW" sz="2000" dirty="0">
                <a:hlinkClick r:id="rId2"/>
              </a:rPr>
              <a:t>https://huggingface.co/</a:t>
            </a:r>
            <a:endParaRPr lang="en-US" altLang="zh-TW" sz="2000" dirty="0"/>
          </a:p>
          <a:p>
            <a:r>
              <a:rPr lang="en-US" altLang="zh-TW" sz="2000" dirty="0"/>
              <a:t>You can find trending (new) models on the home page</a:t>
            </a:r>
          </a:p>
          <a:p>
            <a:endParaRPr lang="zh-TW" altLang="en-US" sz="2000" dirty="0"/>
          </a:p>
        </p:txBody>
      </p:sp>
      <p:pic>
        <p:nvPicPr>
          <p:cNvPr id="9" name="圖片 8">
            <a:extLst>
              <a:ext uri="{FF2B5EF4-FFF2-40B4-BE49-F238E27FC236}">
                <a16:creationId xmlns:a16="http://schemas.microsoft.com/office/drawing/2014/main" id="{D2C29D53-29FE-426A-8903-C24AB782A6AC}"/>
              </a:ext>
            </a:extLst>
          </p:cNvPr>
          <p:cNvPicPr>
            <a:picLocks noChangeAspect="1"/>
          </p:cNvPicPr>
          <p:nvPr/>
        </p:nvPicPr>
        <p:blipFill>
          <a:blip r:embed="rId3"/>
          <a:stretch>
            <a:fillRect/>
          </a:stretch>
        </p:blipFill>
        <p:spPr>
          <a:xfrm>
            <a:off x="526725" y="2263606"/>
            <a:ext cx="7336070" cy="3327623"/>
          </a:xfrm>
          <a:prstGeom prst="rect">
            <a:avLst/>
          </a:prstGeom>
        </p:spPr>
      </p:pic>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53</a:t>
            </a:fld>
            <a:endParaRPr lang="en-US" altLang="zh-TW"/>
          </a:p>
        </p:txBody>
      </p:sp>
      <p:pic>
        <p:nvPicPr>
          <p:cNvPr id="7" name="Picture 6">
            <a:extLst>
              <a:ext uri="{FF2B5EF4-FFF2-40B4-BE49-F238E27FC236}">
                <a16:creationId xmlns:a16="http://schemas.microsoft.com/office/drawing/2014/main" id="{08641ADF-BB03-8A79-CB06-314148D24059}"/>
              </a:ext>
            </a:extLst>
          </p:cNvPr>
          <p:cNvPicPr>
            <a:picLocks noChangeAspect="1"/>
          </p:cNvPicPr>
          <p:nvPr/>
        </p:nvPicPr>
        <p:blipFill>
          <a:blip r:embed="rId4"/>
          <a:stretch>
            <a:fillRect/>
          </a:stretch>
        </p:blipFill>
        <p:spPr>
          <a:xfrm>
            <a:off x="8073037" y="702866"/>
            <a:ext cx="4010054" cy="5229263"/>
          </a:xfrm>
          <a:prstGeom prst="rect">
            <a:avLst/>
          </a:prstGeom>
        </p:spPr>
      </p:pic>
      <p:sp>
        <p:nvSpPr>
          <p:cNvPr id="8" name="TextBox 7">
            <a:extLst>
              <a:ext uri="{FF2B5EF4-FFF2-40B4-BE49-F238E27FC236}">
                <a16:creationId xmlns:a16="http://schemas.microsoft.com/office/drawing/2014/main" id="{CFB60122-6C69-88DB-F020-6CD478E3DC86}"/>
              </a:ext>
            </a:extLst>
          </p:cNvPr>
          <p:cNvSpPr txBox="1"/>
          <p:nvPr/>
        </p:nvSpPr>
        <p:spPr>
          <a:xfrm>
            <a:off x="1110293" y="5854740"/>
            <a:ext cx="6017342" cy="369332"/>
          </a:xfrm>
          <a:prstGeom prst="rect">
            <a:avLst/>
          </a:prstGeom>
          <a:noFill/>
        </p:spPr>
        <p:txBody>
          <a:bodyPr wrap="square" rtlCol="0">
            <a:spAutoFit/>
          </a:bodyPr>
          <a:lstStyle/>
          <a:p>
            <a:pPr algn="ctr"/>
            <a:r>
              <a:rPr lang="en-US" dirty="0"/>
              <a:t>Example of what a model’s </a:t>
            </a:r>
            <a:r>
              <a:rPr lang="en-US" dirty="0" err="1"/>
              <a:t>Huggingface</a:t>
            </a:r>
            <a:r>
              <a:rPr lang="en-US" dirty="0"/>
              <a:t> page looks like</a:t>
            </a:r>
          </a:p>
        </p:txBody>
      </p:sp>
    </p:spTree>
    <p:extLst>
      <p:ext uri="{BB962C8B-B14F-4D97-AF65-F5344CB8AC3E}">
        <p14:creationId xmlns:p14="http://schemas.microsoft.com/office/powerpoint/2010/main" val="2207443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dirty="0"/>
              <a:t>Downloading LLMs (1) – Manual Download</a:t>
            </a:r>
            <a:endParaRPr lang="zh-TW" altLang="en-US" dirty="0"/>
          </a:p>
        </p:txBody>
      </p:sp>
      <p:pic>
        <p:nvPicPr>
          <p:cNvPr id="10" name="內容版面配置區 9">
            <a:extLst>
              <a:ext uri="{FF2B5EF4-FFF2-40B4-BE49-F238E27FC236}">
                <a16:creationId xmlns:a16="http://schemas.microsoft.com/office/drawing/2014/main" id="{A86DE2AD-918A-41E2-8F20-8EFE02626671}"/>
              </a:ext>
            </a:extLst>
          </p:cNvPr>
          <p:cNvPicPr>
            <a:picLocks noGrp="1" noChangeAspect="1"/>
          </p:cNvPicPr>
          <p:nvPr>
            <p:ph idx="1"/>
          </p:nvPr>
        </p:nvPicPr>
        <p:blipFill>
          <a:blip r:embed="rId2"/>
          <a:stretch>
            <a:fillRect/>
          </a:stretch>
        </p:blipFill>
        <p:spPr>
          <a:xfrm>
            <a:off x="830448" y="1439863"/>
            <a:ext cx="10710492" cy="4757737"/>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54</a:t>
            </a:fld>
            <a:endParaRPr lang="en-US" altLang="zh-TW"/>
          </a:p>
        </p:txBody>
      </p:sp>
      <p:sp>
        <p:nvSpPr>
          <p:cNvPr id="7" name="矩形 6">
            <a:extLst>
              <a:ext uri="{FF2B5EF4-FFF2-40B4-BE49-F238E27FC236}">
                <a16:creationId xmlns:a16="http://schemas.microsoft.com/office/drawing/2014/main" id="{E8549323-4570-4137-9A16-B638754FC669}"/>
              </a:ext>
            </a:extLst>
          </p:cNvPr>
          <p:cNvSpPr/>
          <p:nvPr/>
        </p:nvSpPr>
        <p:spPr bwMode="auto">
          <a:xfrm>
            <a:off x="1745065" y="2768581"/>
            <a:ext cx="1349828" cy="37011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326606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9">
            <a:extLst>
              <a:ext uri="{FF2B5EF4-FFF2-40B4-BE49-F238E27FC236}">
                <a16:creationId xmlns:a16="http://schemas.microsoft.com/office/drawing/2014/main" id="{A7A72C99-FEF7-4BFD-A84A-BA7B1FBD197B}"/>
              </a:ext>
            </a:extLst>
          </p:cNvPr>
          <p:cNvPicPr>
            <a:picLocks noChangeAspect="1"/>
          </p:cNvPicPr>
          <p:nvPr/>
        </p:nvPicPr>
        <p:blipFill rotWithShape="1">
          <a:blip r:embed="rId2"/>
          <a:srcRect b="51900"/>
          <a:stretch/>
        </p:blipFill>
        <p:spPr bwMode="auto">
          <a:xfrm>
            <a:off x="1256371" y="893255"/>
            <a:ext cx="10710492" cy="228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sz="3200" dirty="0"/>
              <a:t>Downloading LLMs (2) - Git</a:t>
            </a:r>
            <a:endParaRPr lang="zh-TW" altLang="en-US" sz="3200" dirty="0"/>
          </a:p>
        </p:txBody>
      </p:sp>
      <p:pic>
        <p:nvPicPr>
          <p:cNvPr id="10" name="內容版面配置區 9">
            <a:extLst>
              <a:ext uri="{FF2B5EF4-FFF2-40B4-BE49-F238E27FC236}">
                <a16:creationId xmlns:a16="http://schemas.microsoft.com/office/drawing/2014/main" id="{76EFB183-97D3-4800-B999-BA38CD998238}"/>
              </a:ext>
            </a:extLst>
          </p:cNvPr>
          <p:cNvPicPr>
            <a:picLocks noGrp="1" noChangeAspect="1"/>
          </p:cNvPicPr>
          <p:nvPr>
            <p:ph idx="1"/>
          </p:nvPr>
        </p:nvPicPr>
        <p:blipFill rotWithShape="1">
          <a:blip r:embed="rId3"/>
          <a:srcRect b="28454"/>
          <a:stretch/>
        </p:blipFill>
        <p:spPr>
          <a:xfrm>
            <a:off x="843813" y="3309264"/>
            <a:ext cx="6614733" cy="2900618"/>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55</a:t>
            </a:fld>
            <a:endParaRPr lang="en-US" altLang="zh-TW"/>
          </a:p>
        </p:txBody>
      </p:sp>
      <p:sp>
        <p:nvSpPr>
          <p:cNvPr id="5" name="矩形 6">
            <a:extLst>
              <a:ext uri="{FF2B5EF4-FFF2-40B4-BE49-F238E27FC236}">
                <a16:creationId xmlns:a16="http://schemas.microsoft.com/office/drawing/2014/main" id="{BC9F2C15-86AC-3E8E-4693-76C66086B80D}"/>
              </a:ext>
            </a:extLst>
          </p:cNvPr>
          <p:cNvSpPr/>
          <p:nvPr/>
        </p:nvSpPr>
        <p:spPr bwMode="auto">
          <a:xfrm>
            <a:off x="9154724" y="2283788"/>
            <a:ext cx="190465" cy="19317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cxnSp>
        <p:nvCxnSpPr>
          <p:cNvPr id="7" name="Straight Arrow Connector 6">
            <a:extLst>
              <a:ext uri="{FF2B5EF4-FFF2-40B4-BE49-F238E27FC236}">
                <a16:creationId xmlns:a16="http://schemas.microsoft.com/office/drawing/2014/main" id="{6C6DC4FF-9B31-91CC-405E-7375D08170D9}"/>
              </a:ext>
            </a:extLst>
          </p:cNvPr>
          <p:cNvCxnSpPr/>
          <p:nvPr/>
        </p:nvCxnSpPr>
        <p:spPr bwMode="auto">
          <a:xfrm flipH="1">
            <a:off x="6096000" y="2375326"/>
            <a:ext cx="3067664" cy="174030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116168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62B46065-0733-419F-82D1-1BE0B4D894A9}"/>
              </a:ext>
            </a:extLst>
          </p:cNvPr>
          <p:cNvPicPr>
            <a:picLocks noChangeAspect="1"/>
          </p:cNvPicPr>
          <p:nvPr/>
        </p:nvPicPr>
        <p:blipFill>
          <a:blip r:embed="rId2"/>
          <a:stretch>
            <a:fillRect/>
          </a:stretch>
        </p:blipFill>
        <p:spPr>
          <a:xfrm>
            <a:off x="0" y="1206499"/>
            <a:ext cx="12192000" cy="1983266"/>
          </a:xfrm>
          <a:prstGeom prst="rect">
            <a:avLst/>
          </a:prstGeom>
        </p:spPr>
      </p:pic>
      <p:sp>
        <p:nvSpPr>
          <p:cNvPr id="2" name="標題 1">
            <a:extLst>
              <a:ext uri="{FF2B5EF4-FFF2-40B4-BE49-F238E27FC236}">
                <a16:creationId xmlns:a16="http://schemas.microsoft.com/office/drawing/2014/main" id="{1BDEB08D-E566-42FB-8D49-CBA1A11B8572}"/>
              </a:ext>
            </a:extLst>
          </p:cNvPr>
          <p:cNvSpPr>
            <a:spLocks noGrp="1"/>
          </p:cNvSpPr>
          <p:nvPr>
            <p:ph type="title"/>
          </p:nvPr>
        </p:nvSpPr>
        <p:spPr/>
        <p:txBody>
          <a:bodyPr/>
          <a:lstStyle/>
          <a:p>
            <a:r>
              <a:rPr lang="en-US" altLang="zh-TW" sz="3600" dirty="0"/>
              <a:t>Downloading LLMs (3) – </a:t>
            </a:r>
            <a:r>
              <a:rPr lang="en-US" altLang="zh-TW" sz="3600" dirty="0" err="1"/>
              <a:t>Huggingface</a:t>
            </a:r>
            <a:r>
              <a:rPr lang="en-US" altLang="zh-TW" sz="3600" dirty="0"/>
              <a:t>/Transformers </a:t>
            </a:r>
            <a:endParaRPr lang="zh-TW" altLang="en-US" sz="3600" dirty="0"/>
          </a:p>
        </p:txBody>
      </p:sp>
      <p:sp>
        <p:nvSpPr>
          <p:cNvPr id="3" name="內容版面配置區 2">
            <a:extLst>
              <a:ext uri="{FF2B5EF4-FFF2-40B4-BE49-F238E27FC236}">
                <a16:creationId xmlns:a16="http://schemas.microsoft.com/office/drawing/2014/main" id="{A09ABBC9-3391-4CE6-874C-D58364E259F9}"/>
              </a:ext>
            </a:extLst>
          </p:cNvPr>
          <p:cNvSpPr>
            <a:spLocks noGrp="1"/>
          </p:cNvSpPr>
          <p:nvPr>
            <p:ph idx="1"/>
          </p:nvPr>
        </p:nvSpPr>
        <p:spPr>
          <a:xfrm>
            <a:off x="108857" y="3609757"/>
            <a:ext cx="11898085" cy="2352641"/>
          </a:xfrm>
        </p:spPr>
        <p:txBody>
          <a:bodyPr/>
          <a:lstStyle/>
          <a:p>
            <a:pPr marL="0" indent="0">
              <a:buNone/>
            </a:pPr>
            <a:r>
              <a:rPr lang="en-US" altLang="zh-TW" sz="1600" b="1" dirty="0"/>
              <a:t>Running models hosted on </a:t>
            </a:r>
            <a:r>
              <a:rPr lang="en-US" altLang="zh-TW" sz="1600" b="1" dirty="0" err="1"/>
              <a:t>Huggingface</a:t>
            </a:r>
            <a:r>
              <a:rPr lang="en-US" altLang="zh-TW" sz="1600" dirty="0"/>
              <a:t> (this will save the models inside the </a:t>
            </a:r>
            <a:r>
              <a:rPr lang="en-US" altLang="zh-TW" sz="1600" dirty="0" err="1"/>
              <a:t>Huggingface</a:t>
            </a:r>
            <a:r>
              <a:rPr lang="en-US" altLang="zh-TW" sz="1600" dirty="0"/>
              <a:t> library folder)</a:t>
            </a:r>
            <a:r>
              <a:rPr lang="en-US" altLang="zh-TW" sz="1600" b="1" dirty="0"/>
              <a:t>:</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a:p>
            <a:pPr marL="0" indent="0">
              <a:buNone/>
            </a:pPr>
            <a:endParaRPr lang="en-US" altLang="zh-TW" sz="1600" b="1" dirty="0"/>
          </a:p>
          <a:p>
            <a:pPr marL="0" indent="0">
              <a:buNone/>
            </a:pPr>
            <a:r>
              <a:rPr lang="en-US" altLang="zh-TW" sz="1600" b="1" dirty="0"/>
              <a:t>Running local/downloaded model:</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p:txBody>
      </p:sp>
      <p:sp>
        <p:nvSpPr>
          <p:cNvPr id="4" name="投影片編號版面配置區 3">
            <a:extLst>
              <a:ext uri="{FF2B5EF4-FFF2-40B4-BE49-F238E27FC236}">
                <a16:creationId xmlns:a16="http://schemas.microsoft.com/office/drawing/2014/main" id="{E887E7ED-AF74-4A2C-9CD4-F12703DA8C37}"/>
              </a:ext>
            </a:extLst>
          </p:cNvPr>
          <p:cNvSpPr>
            <a:spLocks noGrp="1"/>
          </p:cNvSpPr>
          <p:nvPr>
            <p:ph type="sldNum" sz="quarter" idx="10"/>
          </p:nvPr>
        </p:nvSpPr>
        <p:spPr/>
        <p:txBody>
          <a:bodyPr/>
          <a:lstStyle/>
          <a:p>
            <a:pPr>
              <a:defRPr/>
            </a:pPr>
            <a:fld id="{CF627BE3-1269-44D5-A349-82FD5D94EBD8}" type="slidenum">
              <a:rPr lang="en-US" altLang="zh-TW" smtClean="0"/>
              <a:pPr>
                <a:defRPr/>
              </a:pPr>
              <a:t>56</a:t>
            </a:fld>
            <a:endParaRPr lang="en-US" altLang="zh-TW"/>
          </a:p>
        </p:txBody>
      </p:sp>
      <p:sp>
        <p:nvSpPr>
          <p:cNvPr id="7" name="矩形 6">
            <a:extLst>
              <a:ext uri="{FF2B5EF4-FFF2-40B4-BE49-F238E27FC236}">
                <a16:creationId xmlns:a16="http://schemas.microsoft.com/office/drawing/2014/main" id="{EE3D1B72-C154-48C4-AB01-F5ACD448C5F6}"/>
              </a:ext>
            </a:extLst>
          </p:cNvPr>
          <p:cNvSpPr/>
          <p:nvPr/>
        </p:nvSpPr>
        <p:spPr bwMode="auto">
          <a:xfrm>
            <a:off x="2057400" y="1379760"/>
            <a:ext cx="228600" cy="26125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文字方塊 8">
            <a:extLst>
              <a:ext uri="{FF2B5EF4-FFF2-40B4-BE49-F238E27FC236}">
                <a16:creationId xmlns:a16="http://schemas.microsoft.com/office/drawing/2014/main" id="{F63CF985-9748-4561-B5AC-12ADD6DC9748}"/>
              </a:ext>
            </a:extLst>
          </p:cNvPr>
          <p:cNvSpPr txBox="1"/>
          <p:nvPr/>
        </p:nvSpPr>
        <p:spPr>
          <a:xfrm>
            <a:off x="3973287" y="1930381"/>
            <a:ext cx="6727370" cy="369332"/>
          </a:xfrm>
          <a:prstGeom prst="rect">
            <a:avLst/>
          </a:prstGeom>
          <a:noFill/>
        </p:spPr>
        <p:txBody>
          <a:bodyPr wrap="square">
            <a:spAutoFit/>
          </a:bodyPr>
          <a:lstStyle/>
          <a:p>
            <a:r>
              <a:rPr lang="en-US" altLang="zh-TW" dirty="0"/>
              <a:t>google/gemma-2-2b-it</a:t>
            </a:r>
            <a:endParaRPr lang="zh-TW" altLang="en-US" dirty="0"/>
          </a:p>
        </p:txBody>
      </p:sp>
      <p:cxnSp>
        <p:nvCxnSpPr>
          <p:cNvPr id="11" name="接點: 肘形 10">
            <a:extLst>
              <a:ext uri="{FF2B5EF4-FFF2-40B4-BE49-F238E27FC236}">
                <a16:creationId xmlns:a16="http://schemas.microsoft.com/office/drawing/2014/main" id="{A5954C03-068E-4AB0-A515-E288D3E9638A}"/>
              </a:ext>
            </a:extLst>
          </p:cNvPr>
          <p:cNvCxnSpPr>
            <a:stCxn id="7" idx="3"/>
            <a:endCxn id="9" idx="1"/>
          </p:cNvCxnSpPr>
          <p:nvPr/>
        </p:nvCxnSpPr>
        <p:spPr bwMode="auto">
          <a:xfrm>
            <a:off x="2286000" y="1510389"/>
            <a:ext cx="1687287" cy="604658"/>
          </a:xfrm>
          <a:prstGeom prst="bentConnector3">
            <a:avLst/>
          </a:prstGeom>
          <a:solidFill>
            <a:schemeClr val="accent1"/>
          </a:solidFill>
          <a:ln w="28575" cap="flat" cmpd="sng" algn="ctr">
            <a:solidFill>
              <a:srgbClr val="FF0000"/>
            </a:solidFill>
            <a:prstDash val="solid"/>
            <a:round/>
            <a:headEnd type="none" w="med" len="med"/>
            <a:tailEnd type="triangle"/>
          </a:ln>
          <a:effectLst/>
        </p:spPr>
      </p:cxnSp>
      <p:cxnSp>
        <p:nvCxnSpPr>
          <p:cNvPr id="10" name="接點: 肘形 9">
            <a:extLst>
              <a:ext uri="{FF2B5EF4-FFF2-40B4-BE49-F238E27FC236}">
                <a16:creationId xmlns:a16="http://schemas.microsoft.com/office/drawing/2014/main" id="{2EFF2A6F-2926-457C-BA43-179DE09BA528}"/>
              </a:ext>
            </a:extLst>
          </p:cNvPr>
          <p:cNvCxnSpPr/>
          <p:nvPr/>
        </p:nvCxnSpPr>
        <p:spPr bwMode="auto">
          <a:xfrm>
            <a:off x="6346371" y="2115047"/>
            <a:ext cx="2612572" cy="1977982"/>
          </a:xfrm>
          <a:prstGeom prst="bentConnector3">
            <a:avLst>
              <a:gd name="adj1" fmla="val 151250"/>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204980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dirty="0" err="1"/>
              <a:t>Huggingface</a:t>
            </a:r>
            <a:r>
              <a:rPr lang="en-US" altLang="zh-TW" dirty="0"/>
              <a:t> Access Tokens</a:t>
            </a:r>
            <a:endParaRPr lang="zh-TW" altLang="en-US"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r>
              <a:rPr lang="en-US" altLang="zh-TW" sz="2400" dirty="0"/>
              <a:t>Some models on </a:t>
            </a:r>
            <a:r>
              <a:rPr lang="en-US" altLang="zh-TW" sz="2400" dirty="0" err="1"/>
              <a:t>Huggingface</a:t>
            </a:r>
            <a:r>
              <a:rPr lang="en-US" altLang="zh-TW" sz="2400" dirty="0"/>
              <a:t> are gated, meaning you need permission to download them</a:t>
            </a:r>
          </a:p>
          <a:p>
            <a:pPr lvl="1"/>
            <a:r>
              <a:rPr lang="en-US" altLang="zh-TW" sz="2000" dirty="0"/>
              <a:t>Usually all this entails is accepting their license, some models are gated behind a paywall instead</a:t>
            </a:r>
          </a:p>
          <a:p>
            <a:r>
              <a:rPr lang="en-US" altLang="zh-TW" sz="2400" dirty="0"/>
              <a:t>In such cases, you need to provide your </a:t>
            </a:r>
            <a:r>
              <a:rPr lang="en-US" altLang="zh-TW" sz="2400" dirty="0" err="1"/>
              <a:t>Huggingface</a:t>
            </a:r>
            <a:r>
              <a:rPr lang="en-US" altLang="zh-TW" sz="2400" dirty="0"/>
              <a:t> account’s access tokens in order to download the model using methods 2 and 3</a:t>
            </a:r>
          </a:p>
          <a:p>
            <a:pPr lvl="1"/>
            <a:r>
              <a:rPr lang="en-US" altLang="zh-TW" sz="2000" dirty="0"/>
              <a:t>Manually downloading from the webpage while logged in bypasses the need to provide access tokens</a:t>
            </a:r>
            <a:endParaRPr lang="zh-TW" altLang="en-US" sz="2000" dirty="0"/>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57</a:t>
            </a:fld>
            <a:endParaRPr lang="en-US" altLang="zh-TW"/>
          </a:p>
        </p:txBody>
      </p:sp>
    </p:spTree>
    <p:extLst>
      <p:ext uri="{BB962C8B-B14F-4D97-AF65-F5344CB8AC3E}">
        <p14:creationId xmlns:p14="http://schemas.microsoft.com/office/powerpoint/2010/main" val="2484441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Create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a:xfrm>
            <a:off x="609600" y="1090752"/>
            <a:ext cx="11152717" cy="4757737"/>
          </a:xfrm>
        </p:spPr>
        <p:txBody>
          <a:bodyPr/>
          <a:lstStyle/>
          <a:p>
            <a:r>
              <a:rPr lang="en-US" altLang="zh-TW" sz="2400" dirty="0"/>
              <a:t>Under account profile, find the “Access Tokens” category (you can also get there via Settings)</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58</a:t>
            </a:fld>
            <a:endParaRPr lang="en-US" altLang="zh-TW"/>
          </a:p>
        </p:txBody>
      </p:sp>
      <p:pic>
        <p:nvPicPr>
          <p:cNvPr id="6" name="圖片 5">
            <a:extLst>
              <a:ext uri="{FF2B5EF4-FFF2-40B4-BE49-F238E27FC236}">
                <a16:creationId xmlns:a16="http://schemas.microsoft.com/office/drawing/2014/main" id="{6CAC38DF-42ED-419D-ACEC-910F97BA8F1F}"/>
              </a:ext>
            </a:extLst>
          </p:cNvPr>
          <p:cNvPicPr>
            <a:picLocks noChangeAspect="1"/>
          </p:cNvPicPr>
          <p:nvPr/>
        </p:nvPicPr>
        <p:blipFill>
          <a:blip r:embed="rId2"/>
          <a:stretch>
            <a:fillRect/>
          </a:stretch>
        </p:blipFill>
        <p:spPr>
          <a:xfrm>
            <a:off x="1130138" y="1970149"/>
            <a:ext cx="10101056" cy="4474153"/>
          </a:xfrm>
          <a:prstGeom prst="rect">
            <a:avLst/>
          </a:prstGeom>
        </p:spPr>
      </p:pic>
      <p:sp>
        <p:nvSpPr>
          <p:cNvPr id="8" name="矩形 7">
            <a:extLst>
              <a:ext uri="{FF2B5EF4-FFF2-40B4-BE49-F238E27FC236}">
                <a16:creationId xmlns:a16="http://schemas.microsoft.com/office/drawing/2014/main" id="{28AE1643-9AD0-4D2F-82FC-A3B949AF8C1C}"/>
              </a:ext>
            </a:extLst>
          </p:cNvPr>
          <p:cNvSpPr/>
          <p:nvPr/>
        </p:nvSpPr>
        <p:spPr bwMode="auto">
          <a:xfrm>
            <a:off x="9604274" y="5767248"/>
            <a:ext cx="1457587" cy="2515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8051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Create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a:xfrm>
            <a:off x="609600" y="1356970"/>
            <a:ext cx="11152717" cy="4757737"/>
          </a:xfrm>
        </p:spPr>
        <p:txBody>
          <a:bodyPr/>
          <a:lstStyle/>
          <a:p>
            <a:r>
              <a:rPr lang="en-US" altLang="zh-TW" sz="2400" dirty="0"/>
              <a:t>Create your token with the desired read/write privilege and copy it for the next step</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59</a:t>
            </a:fld>
            <a:endParaRPr lang="en-US" altLang="zh-TW"/>
          </a:p>
        </p:txBody>
      </p:sp>
      <p:pic>
        <p:nvPicPr>
          <p:cNvPr id="8" name="圖片 7">
            <a:extLst>
              <a:ext uri="{FF2B5EF4-FFF2-40B4-BE49-F238E27FC236}">
                <a16:creationId xmlns:a16="http://schemas.microsoft.com/office/drawing/2014/main" id="{4A2900AC-2ACF-49BB-ABC8-16B1A8F1A6C3}"/>
              </a:ext>
            </a:extLst>
          </p:cNvPr>
          <p:cNvPicPr>
            <a:picLocks noChangeAspect="1"/>
          </p:cNvPicPr>
          <p:nvPr/>
        </p:nvPicPr>
        <p:blipFill>
          <a:blip r:embed="rId2"/>
          <a:stretch>
            <a:fillRect/>
          </a:stretch>
        </p:blipFill>
        <p:spPr>
          <a:xfrm>
            <a:off x="757727" y="2472883"/>
            <a:ext cx="10676545" cy="2880610"/>
          </a:xfrm>
          <a:prstGeom prst="rect">
            <a:avLst/>
          </a:prstGeom>
        </p:spPr>
      </p:pic>
      <p:sp>
        <p:nvSpPr>
          <p:cNvPr id="9" name="矩形 8">
            <a:extLst>
              <a:ext uri="{FF2B5EF4-FFF2-40B4-BE49-F238E27FC236}">
                <a16:creationId xmlns:a16="http://schemas.microsoft.com/office/drawing/2014/main" id="{28E5030B-892C-440B-AFF1-F5D2EC97EBB2}"/>
              </a:ext>
            </a:extLst>
          </p:cNvPr>
          <p:cNvSpPr/>
          <p:nvPr/>
        </p:nvSpPr>
        <p:spPr bwMode="auto">
          <a:xfrm>
            <a:off x="9870491" y="3165837"/>
            <a:ext cx="1457587" cy="2515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26961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5732CD-2DCC-4427-BAF5-B9BB47CB3009}"/>
              </a:ext>
            </a:extLst>
          </p:cNvPr>
          <p:cNvSpPr>
            <a:spLocks noGrp="1"/>
          </p:cNvSpPr>
          <p:nvPr>
            <p:ph type="title"/>
          </p:nvPr>
        </p:nvSpPr>
        <p:spPr/>
        <p:txBody>
          <a:bodyPr/>
          <a:lstStyle/>
          <a:p>
            <a:r>
              <a:rPr lang="en-US" altLang="zh-TW" dirty="0"/>
              <a:t>Tools/Function Calling</a:t>
            </a:r>
            <a:endParaRPr lang="zh-TW" altLang="en-US" dirty="0"/>
          </a:p>
        </p:txBody>
      </p:sp>
      <p:sp>
        <p:nvSpPr>
          <p:cNvPr id="3" name="內容版面配置區 2">
            <a:extLst>
              <a:ext uri="{FF2B5EF4-FFF2-40B4-BE49-F238E27FC236}">
                <a16:creationId xmlns:a16="http://schemas.microsoft.com/office/drawing/2014/main" id="{209901B4-7F59-4DF4-AA48-44949205BD3A}"/>
              </a:ext>
            </a:extLst>
          </p:cNvPr>
          <p:cNvSpPr>
            <a:spLocks noGrp="1"/>
          </p:cNvSpPr>
          <p:nvPr>
            <p:ph idx="1"/>
          </p:nvPr>
        </p:nvSpPr>
        <p:spPr/>
        <p:txBody>
          <a:bodyPr/>
          <a:lstStyle/>
          <a:p>
            <a:r>
              <a:rPr lang="en-US" altLang="zh-TW" sz="2000" b="1" dirty="0"/>
              <a:t>Objective: </a:t>
            </a:r>
            <a:r>
              <a:rPr lang="en-US" altLang="zh-TW" sz="2000" dirty="0"/>
              <a:t>using the semantic understanding of large language models (LLMs), convert a user’s unstructured command into control signals for other applications with </a:t>
            </a:r>
            <a:r>
              <a:rPr lang="en-US" altLang="zh-TW" sz="2000" u="sng" dirty="0"/>
              <a:t>function calling</a:t>
            </a:r>
            <a:endParaRPr lang="en-US" altLang="zh-TW" sz="2000" dirty="0"/>
          </a:p>
          <a:p>
            <a:pPr lvl="1"/>
            <a:r>
              <a:rPr lang="en-US" altLang="zh-TW" sz="1600" dirty="0"/>
              <a:t>For LLMs, function calling refers to when the LLM infers the </a:t>
            </a:r>
            <a:r>
              <a:rPr lang="en-US" altLang="zh-TW" sz="1600" u="sng" dirty="0"/>
              <a:t>correct function</a:t>
            </a:r>
            <a:r>
              <a:rPr lang="en-US" altLang="zh-TW" sz="1600" dirty="0"/>
              <a:t> to call and its </a:t>
            </a:r>
            <a:r>
              <a:rPr lang="en-US" altLang="zh-TW" sz="1600" u="sng" dirty="0"/>
              <a:t>input parameters</a:t>
            </a:r>
            <a:r>
              <a:rPr lang="en-US" altLang="zh-TW" sz="1600" dirty="0"/>
              <a:t> from the user prompt</a:t>
            </a:r>
          </a:p>
          <a:p>
            <a:r>
              <a:rPr lang="en-US" altLang="zh-TW" sz="2000" b="1" dirty="0"/>
              <a:t>Applications: </a:t>
            </a:r>
            <a:r>
              <a:rPr lang="en-US" altLang="zh-TW" sz="2000" dirty="0"/>
              <a:t>IoT, search (retrieve real-time data online or from local database), automated customer service (banking, booking), AI PC</a:t>
            </a:r>
          </a:p>
          <a:p>
            <a:endParaRPr lang="zh-TW" altLang="en-US" dirty="0"/>
          </a:p>
        </p:txBody>
      </p:sp>
      <p:sp>
        <p:nvSpPr>
          <p:cNvPr id="4" name="投影片編號版面配置區 3">
            <a:extLst>
              <a:ext uri="{FF2B5EF4-FFF2-40B4-BE49-F238E27FC236}">
                <a16:creationId xmlns:a16="http://schemas.microsoft.com/office/drawing/2014/main" id="{5A952751-B2FA-4C17-B35E-E11A096DB580}"/>
              </a:ext>
            </a:extLst>
          </p:cNvPr>
          <p:cNvSpPr>
            <a:spLocks noGrp="1"/>
          </p:cNvSpPr>
          <p:nvPr>
            <p:ph type="sldNum" sz="quarter" idx="10"/>
          </p:nvPr>
        </p:nvSpPr>
        <p:spPr/>
        <p:txBody>
          <a:bodyPr/>
          <a:lstStyle/>
          <a:p>
            <a:pPr>
              <a:defRPr/>
            </a:pPr>
            <a:fld id="{CF627BE3-1269-44D5-A349-82FD5D94EBD8}" type="slidenum">
              <a:rPr lang="en-US" altLang="zh-TW" smtClean="0"/>
              <a:pPr>
                <a:defRPr/>
              </a:pPr>
              <a:t>6</a:t>
            </a:fld>
            <a:endParaRPr lang="en-US" altLang="zh-TW"/>
          </a:p>
        </p:txBody>
      </p:sp>
      <p:grpSp>
        <p:nvGrpSpPr>
          <p:cNvPr id="5" name="群組 4">
            <a:extLst>
              <a:ext uri="{FF2B5EF4-FFF2-40B4-BE49-F238E27FC236}">
                <a16:creationId xmlns:a16="http://schemas.microsoft.com/office/drawing/2014/main" id="{7C3A7F5D-1BB2-4150-AEBB-371DD3FA39F4}"/>
              </a:ext>
            </a:extLst>
          </p:cNvPr>
          <p:cNvGrpSpPr/>
          <p:nvPr/>
        </p:nvGrpSpPr>
        <p:grpSpPr>
          <a:xfrm>
            <a:off x="8409577" y="4005822"/>
            <a:ext cx="1147142" cy="2183583"/>
            <a:chOff x="6299200" y="4827759"/>
            <a:chExt cx="1147142" cy="2183583"/>
          </a:xfrm>
        </p:grpSpPr>
        <p:sp>
          <p:nvSpPr>
            <p:cNvPr id="6" name="矩形: 圓角 5">
              <a:extLst>
                <a:ext uri="{FF2B5EF4-FFF2-40B4-BE49-F238E27FC236}">
                  <a16:creationId xmlns:a16="http://schemas.microsoft.com/office/drawing/2014/main" id="{342A1882-AE95-43E0-9B59-C804F1569F6F}"/>
                </a:ext>
              </a:extLst>
            </p:cNvPr>
            <p:cNvSpPr/>
            <p:nvPr/>
          </p:nvSpPr>
          <p:spPr>
            <a:xfrm>
              <a:off x="6299200" y="4827759"/>
              <a:ext cx="1147142"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Controller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圓角 6">
              <a:extLst>
                <a:ext uri="{FF2B5EF4-FFF2-40B4-BE49-F238E27FC236}">
                  <a16:creationId xmlns:a16="http://schemas.microsoft.com/office/drawing/2014/main" id="{B8CE87B3-D2A9-42D3-9020-FE121F42A4B8}"/>
                </a:ext>
              </a:extLst>
            </p:cNvPr>
            <p:cNvSpPr/>
            <p:nvPr/>
          </p:nvSpPr>
          <p:spPr>
            <a:xfrm>
              <a:off x="6368917" y="6500564"/>
              <a:ext cx="1025983" cy="510778"/>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 action</a:t>
              </a:r>
            </a:p>
          </p:txBody>
        </p:sp>
        <p:pic>
          <p:nvPicPr>
            <p:cNvPr id="8" name="圖片 7">
              <a:extLst>
                <a:ext uri="{FF2B5EF4-FFF2-40B4-BE49-F238E27FC236}">
                  <a16:creationId xmlns:a16="http://schemas.microsoft.com/office/drawing/2014/main" id="{DD4F072F-0213-4F62-9094-C67248D026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15" t="13922" r="16183"/>
            <a:stretch/>
          </p:blipFill>
          <p:spPr>
            <a:xfrm>
              <a:off x="6440254" y="5084159"/>
              <a:ext cx="883310" cy="1566839"/>
            </a:xfrm>
            <a:prstGeom prst="rect">
              <a:avLst/>
            </a:prstGeom>
          </p:spPr>
        </p:pic>
      </p:grpSp>
      <p:sp>
        <p:nvSpPr>
          <p:cNvPr id="9" name="矩形: 圓角 8">
            <a:extLst>
              <a:ext uri="{FF2B5EF4-FFF2-40B4-BE49-F238E27FC236}">
                <a16:creationId xmlns:a16="http://schemas.microsoft.com/office/drawing/2014/main" id="{E063C35E-E889-4F0F-AF22-C3A323B1D618}"/>
              </a:ext>
            </a:extLst>
          </p:cNvPr>
          <p:cNvSpPr/>
          <p:nvPr/>
        </p:nvSpPr>
        <p:spPr>
          <a:xfrm>
            <a:off x="2211876" y="5474316"/>
            <a:ext cx="1171312" cy="715089"/>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Spoken command as input</a:t>
            </a:r>
          </a:p>
        </p:txBody>
      </p:sp>
      <p:pic>
        <p:nvPicPr>
          <p:cNvPr id="10" name="圖片 9">
            <a:extLst>
              <a:ext uri="{FF2B5EF4-FFF2-40B4-BE49-F238E27FC236}">
                <a16:creationId xmlns:a16="http://schemas.microsoft.com/office/drawing/2014/main" id="{9772C12B-083B-4498-A3F0-43ACBE4F3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0003" y="4375821"/>
            <a:ext cx="979085" cy="1333904"/>
          </a:xfrm>
          <a:prstGeom prst="rect">
            <a:avLst/>
          </a:prstGeom>
        </p:spPr>
      </p:pic>
      <p:sp>
        <p:nvSpPr>
          <p:cNvPr id="11" name="箭號: 向右 10">
            <a:extLst>
              <a:ext uri="{FF2B5EF4-FFF2-40B4-BE49-F238E27FC236}">
                <a16:creationId xmlns:a16="http://schemas.microsoft.com/office/drawing/2014/main" id="{1278F561-C5AE-4B46-A611-C036AC6AF4D5}"/>
              </a:ext>
            </a:extLst>
          </p:cNvPr>
          <p:cNvSpPr/>
          <p:nvPr/>
        </p:nvSpPr>
        <p:spPr>
          <a:xfrm>
            <a:off x="302362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sp>
        <p:nvSpPr>
          <p:cNvPr id="12" name="箭號: 向右 11">
            <a:extLst>
              <a:ext uri="{FF2B5EF4-FFF2-40B4-BE49-F238E27FC236}">
                <a16:creationId xmlns:a16="http://schemas.microsoft.com/office/drawing/2014/main" id="{D705BCAA-E4D4-4F09-9740-9F7C32025825}"/>
              </a:ext>
            </a:extLst>
          </p:cNvPr>
          <p:cNvSpPr/>
          <p:nvPr/>
        </p:nvSpPr>
        <p:spPr>
          <a:xfrm>
            <a:off x="805155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pic>
        <p:nvPicPr>
          <p:cNvPr id="13" name="圖片 12">
            <a:extLst>
              <a:ext uri="{FF2B5EF4-FFF2-40B4-BE49-F238E27FC236}">
                <a16:creationId xmlns:a16="http://schemas.microsoft.com/office/drawing/2014/main" id="{A554619B-C97E-4440-AEE9-6E5C47F489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0598" y="4475552"/>
            <a:ext cx="464346" cy="464346"/>
          </a:xfrm>
          <a:prstGeom prst="rect">
            <a:avLst/>
          </a:prstGeom>
        </p:spPr>
      </p:pic>
      <p:grpSp>
        <p:nvGrpSpPr>
          <p:cNvPr id="14" name="群組 13">
            <a:extLst>
              <a:ext uri="{FF2B5EF4-FFF2-40B4-BE49-F238E27FC236}">
                <a16:creationId xmlns:a16="http://schemas.microsoft.com/office/drawing/2014/main" id="{C324B645-1007-4EE2-8D5C-A98782D64C16}"/>
              </a:ext>
            </a:extLst>
          </p:cNvPr>
          <p:cNvGrpSpPr/>
          <p:nvPr/>
        </p:nvGrpSpPr>
        <p:grpSpPr>
          <a:xfrm>
            <a:off x="4952490" y="4479629"/>
            <a:ext cx="1443640" cy="1233919"/>
            <a:chOff x="2828683" y="5183301"/>
            <a:chExt cx="1443640" cy="1233919"/>
          </a:xfrm>
        </p:grpSpPr>
        <p:sp>
          <p:nvSpPr>
            <p:cNvPr id="15" name="矩形: 圓角 14">
              <a:extLst>
                <a:ext uri="{FF2B5EF4-FFF2-40B4-BE49-F238E27FC236}">
                  <a16:creationId xmlns:a16="http://schemas.microsoft.com/office/drawing/2014/main" id="{EFCF4B43-2600-4AB7-95AA-179D1C60AAF6}"/>
                </a:ext>
              </a:extLst>
            </p:cNvPr>
            <p:cNvSpPr/>
            <p:nvPr/>
          </p:nvSpPr>
          <p:spPr>
            <a:xfrm>
              <a:off x="282868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Decide which function to use and convert text to JSON</a:t>
              </a:r>
            </a:p>
          </p:txBody>
        </p:sp>
        <p:sp>
          <p:nvSpPr>
            <p:cNvPr id="16" name="矩形: 圓角 15">
              <a:extLst>
                <a:ext uri="{FF2B5EF4-FFF2-40B4-BE49-F238E27FC236}">
                  <a16:creationId xmlns:a16="http://schemas.microsoft.com/office/drawing/2014/main" id="{3F13741D-9226-4EFA-A236-DA634AC70942}"/>
                </a:ext>
              </a:extLst>
            </p:cNvPr>
            <p:cNvSpPr/>
            <p:nvPr/>
          </p:nvSpPr>
          <p:spPr>
            <a:xfrm>
              <a:off x="2869335" y="5183301"/>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Gemma 2 2B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grpSp>
        <p:nvGrpSpPr>
          <p:cNvPr id="17" name="群組 16">
            <a:extLst>
              <a:ext uri="{FF2B5EF4-FFF2-40B4-BE49-F238E27FC236}">
                <a16:creationId xmlns:a16="http://schemas.microsoft.com/office/drawing/2014/main" id="{CA9DD76F-3017-4E28-9C32-7453250A3418}"/>
              </a:ext>
            </a:extLst>
          </p:cNvPr>
          <p:cNvGrpSpPr/>
          <p:nvPr/>
        </p:nvGrpSpPr>
        <p:grpSpPr>
          <a:xfrm>
            <a:off x="6502890" y="4475140"/>
            <a:ext cx="1443640" cy="1238408"/>
            <a:chOff x="4377273" y="5178812"/>
            <a:chExt cx="1443640" cy="1238408"/>
          </a:xfrm>
        </p:grpSpPr>
        <p:sp>
          <p:nvSpPr>
            <p:cNvPr id="18" name="矩形: 圓角 17">
              <a:extLst>
                <a:ext uri="{FF2B5EF4-FFF2-40B4-BE49-F238E27FC236}">
                  <a16:creationId xmlns:a16="http://schemas.microsoft.com/office/drawing/2014/main" id="{9EC9A592-5B00-4E06-A11B-D85CF223BC8C}"/>
                </a:ext>
              </a:extLst>
            </p:cNvPr>
            <p:cNvSpPr/>
            <p:nvPr/>
          </p:nvSpPr>
          <p:spPr>
            <a:xfrm>
              <a:off x="437727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Using JSON data fields as input, call function</a:t>
              </a:r>
            </a:p>
          </p:txBody>
        </p:sp>
        <p:sp>
          <p:nvSpPr>
            <p:cNvPr id="19" name="矩形: 圓角 18">
              <a:extLst>
                <a:ext uri="{FF2B5EF4-FFF2-40B4-BE49-F238E27FC236}">
                  <a16:creationId xmlns:a16="http://schemas.microsoft.com/office/drawing/2014/main" id="{DACD2643-9B67-4FDF-8720-254FE780CEA9}"/>
                </a:ext>
              </a:extLst>
            </p:cNvPr>
            <p:cNvSpPr/>
            <p:nvPr/>
          </p:nvSpPr>
          <p:spPr>
            <a:xfrm>
              <a:off x="4417925" y="5178812"/>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API</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sp>
        <p:nvSpPr>
          <p:cNvPr id="20" name="語音泡泡: 圓角矩形 19">
            <a:extLst>
              <a:ext uri="{FF2B5EF4-FFF2-40B4-BE49-F238E27FC236}">
                <a16:creationId xmlns:a16="http://schemas.microsoft.com/office/drawing/2014/main" id="{D3E0ADD0-40C8-4B88-9126-B1C38BDE4F07}"/>
              </a:ext>
            </a:extLst>
          </p:cNvPr>
          <p:cNvSpPr/>
          <p:nvPr/>
        </p:nvSpPr>
        <p:spPr>
          <a:xfrm>
            <a:off x="2713332" y="3701935"/>
            <a:ext cx="1143214"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Take two steps forward</a:t>
            </a:r>
            <a:endParaRPr lang="zh-TW" altLang="en-US" sz="1400" dirty="0"/>
          </a:p>
        </p:txBody>
      </p:sp>
      <p:sp>
        <p:nvSpPr>
          <p:cNvPr id="21" name="語音泡泡: 圓角矩形 95">
            <a:extLst>
              <a:ext uri="{FF2B5EF4-FFF2-40B4-BE49-F238E27FC236}">
                <a16:creationId xmlns:a16="http://schemas.microsoft.com/office/drawing/2014/main" id="{94D54C1A-17B2-41EC-A7D2-FB021EFB654E}"/>
              </a:ext>
            </a:extLst>
          </p:cNvPr>
          <p:cNvSpPr/>
          <p:nvPr/>
        </p:nvSpPr>
        <p:spPr>
          <a:xfrm>
            <a:off x="4821532" y="5584074"/>
            <a:ext cx="2883906" cy="846892"/>
          </a:xfrm>
          <a:custGeom>
            <a:avLst/>
            <a:gdLst>
              <a:gd name="connsiteX0" fmla="*/ 0 w 2883906"/>
              <a:gd name="connsiteY0" fmla="*/ 106948 h 641677"/>
              <a:gd name="connsiteX1" fmla="*/ 106948 w 2883906"/>
              <a:gd name="connsiteY1" fmla="*/ 0 h 641677"/>
              <a:gd name="connsiteX2" fmla="*/ 480651 w 2883906"/>
              <a:gd name="connsiteY2" fmla="*/ 0 h 641677"/>
              <a:gd name="connsiteX3" fmla="*/ 644293 w 2883906"/>
              <a:gd name="connsiteY3" fmla="*/ -205215 h 641677"/>
              <a:gd name="connsiteX4" fmla="*/ 1201628 w 2883906"/>
              <a:gd name="connsiteY4" fmla="*/ 0 h 641677"/>
              <a:gd name="connsiteX5" fmla="*/ 2776958 w 2883906"/>
              <a:gd name="connsiteY5" fmla="*/ 0 h 641677"/>
              <a:gd name="connsiteX6" fmla="*/ 2883906 w 2883906"/>
              <a:gd name="connsiteY6" fmla="*/ 106948 h 641677"/>
              <a:gd name="connsiteX7" fmla="*/ 2883906 w 2883906"/>
              <a:gd name="connsiteY7" fmla="*/ 106946 h 641677"/>
              <a:gd name="connsiteX8" fmla="*/ 2883906 w 2883906"/>
              <a:gd name="connsiteY8" fmla="*/ 106946 h 641677"/>
              <a:gd name="connsiteX9" fmla="*/ 2883906 w 2883906"/>
              <a:gd name="connsiteY9" fmla="*/ 267365 h 641677"/>
              <a:gd name="connsiteX10" fmla="*/ 2883906 w 2883906"/>
              <a:gd name="connsiteY10" fmla="*/ 534729 h 641677"/>
              <a:gd name="connsiteX11" fmla="*/ 2776958 w 2883906"/>
              <a:gd name="connsiteY11" fmla="*/ 641677 h 641677"/>
              <a:gd name="connsiteX12" fmla="*/ 1201628 w 2883906"/>
              <a:gd name="connsiteY12" fmla="*/ 641677 h 641677"/>
              <a:gd name="connsiteX13" fmla="*/ 480651 w 2883906"/>
              <a:gd name="connsiteY13" fmla="*/ 641677 h 641677"/>
              <a:gd name="connsiteX14" fmla="*/ 480651 w 2883906"/>
              <a:gd name="connsiteY14" fmla="*/ 641677 h 641677"/>
              <a:gd name="connsiteX15" fmla="*/ 106948 w 2883906"/>
              <a:gd name="connsiteY15" fmla="*/ 641677 h 641677"/>
              <a:gd name="connsiteX16" fmla="*/ 0 w 2883906"/>
              <a:gd name="connsiteY16" fmla="*/ 534729 h 641677"/>
              <a:gd name="connsiteX17" fmla="*/ 0 w 2883906"/>
              <a:gd name="connsiteY17" fmla="*/ 267365 h 641677"/>
              <a:gd name="connsiteX18" fmla="*/ 0 w 2883906"/>
              <a:gd name="connsiteY18" fmla="*/ 106946 h 641677"/>
              <a:gd name="connsiteX19" fmla="*/ 0 w 2883906"/>
              <a:gd name="connsiteY19" fmla="*/ 106946 h 641677"/>
              <a:gd name="connsiteX20" fmla="*/ 0 w 2883906"/>
              <a:gd name="connsiteY20" fmla="*/ 106948 h 641677"/>
              <a:gd name="connsiteX0" fmla="*/ 0 w 2883906"/>
              <a:gd name="connsiteY0" fmla="*/ 312163 h 846892"/>
              <a:gd name="connsiteX1" fmla="*/ 106948 w 2883906"/>
              <a:gd name="connsiteY1" fmla="*/ 205215 h 846892"/>
              <a:gd name="connsiteX2" fmla="*/ 480651 w 2883906"/>
              <a:gd name="connsiteY2" fmla="*/ 205215 h 846892"/>
              <a:gd name="connsiteX3" fmla="*/ 644293 w 2883906"/>
              <a:gd name="connsiteY3" fmla="*/ 0 h 846892"/>
              <a:gd name="connsiteX4" fmla="*/ 911115 w 2883906"/>
              <a:gd name="connsiteY4" fmla="*/ 202833 h 846892"/>
              <a:gd name="connsiteX5" fmla="*/ 2776958 w 2883906"/>
              <a:gd name="connsiteY5" fmla="*/ 205215 h 846892"/>
              <a:gd name="connsiteX6" fmla="*/ 2883906 w 2883906"/>
              <a:gd name="connsiteY6" fmla="*/ 312163 h 846892"/>
              <a:gd name="connsiteX7" fmla="*/ 2883906 w 2883906"/>
              <a:gd name="connsiteY7" fmla="*/ 312161 h 846892"/>
              <a:gd name="connsiteX8" fmla="*/ 2883906 w 2883906"/>
              <a:gd name="connsiteY8" fmla="*/ 312161 h 846892"/>
              <a:gd name="connsiteX9" fmla="*/ 2883906 w 2883906"/>
              <a:gd name="connsiteY9" fmla="*/ 472580 h 846892"/>
              <a:gd name="connsiteX10" fmla="*/ 2883906 w 2883906"/>
              <a:gd name="connsiteY10" fmla="*/ 739944 h 846892"/>
              <a:gd name="connsiteX11" fmla="*/ 2776958 w 2883906"/>
              <a:gd name="connsiteY11" fmla="*/ 846892 h 846892"/>
              <a:gd name="connsiteX12" fmla="*/ 1201628 w 2883906"/>
              <a:gd name="connsiteY12" fmla="*/ 846892 h 846892"/>
              <a:gd name="connsiteX13" fmla="*/ 480651 w 2883906"/>
              <a:gd name="connsiteY13" fmla="*/ 846892 h 846892"/>
              <a:gd name="connsiteX14" fmla="*/ 480651 w 2883906"/>
              <a:gd name="connsiteY14" fmla="*/ 846892 h 846892"/>
              <a:gd name="connsiteX15" fmla="*/ 106948 w 2883906"/>
              <a:gd name="connsiteY15" fmla="*/ 846892 h 846892"/>
              <a:gd name="connsiteX16" fmla="*/ 0 w 2883906"/>
              <a:gd name="connsiteY16" fmla="*/ 739944 h 846892"/>
              <a:gd name="connsiteX17" fmla="*/ 0 w 2883906"/>
              <a:gd name="connsiteY17" fmla="*/ 472580 h 846892"/>
              <a:gd name="connsiteX18" fmla="*/ 0 w 2883906"/>
              <a:gd name="connsiteY18" fmla="*/ 312161 h 846892"/>
              <a:gd name="connsiteX19" fmla="*/ 0 w 2883906"/>
              <a:gd name="connsiteY19" fmla="*/ 312161 h 846892"/>
              <a:gd name="connsiteX20" fmla="*/ 0 w 2883906"/>
              <a:gd name="connsiteY20" fmla="*/ 312163 h 8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3906" h="846892">
                <a:moveTo>
                  <a:pt x="0" y="312163"/>
                </a:moveTo>
                <a:cubicBezTo>
                  <a:pt x="0" y="253097"/>
                  <a:pt x="47882" y="205215"/>
                  <a:pt x="106948" y="205215"/>
                </a:cubicBezTo>
                <a:lnTo>
                  <a:pt x="480651" y="205215"/>
                </a:lnTo>
                <a:lnTo>
                  <a:pt x="644293" y="0"/>
                </a:lnTo>
                <a:lnTo>
                  <a:pt x="911115" y="202833"/>
                </a:lnTo>
                <a:lnTo>
                  <a:pt x="2776958" y="205215"/>
                </a:lnTo>
                <a:cubicBezTo>
                  <a:pt x="2836024" y="205215"/>
                  <a:pt x="2883906" y="253097"/>
                  <a:pt x="2883906" y="312163"/>
                </a:cubicBezTo>
                <a:lnTo>
                  <a:pt x="2883906" y="312161"/>
                </a:lnTo>
                <a:lnTo>
                  <a:pt x="2883906" y="312161"/>
                </a:lnTo>
                <a:lnTo>
                  <a:pt x="2883906" y="472580"/>
                </a:lnTo>
                <a:lnTo>
                  <a:pt x="2883906" y="739944"/>
                </a:lnTo>
                <a:cubicBezTo>
                  <a:pt x="2883906" y="799010"/>
                  <a:pt x="2836024" y="846892"/>
                  <a:pt x="2776958" y="846892"/>
                </a:cubicBezTo>
                <a:lnTo>
                  <a:pt x="1201628" y="846892"/>
                </a:lnTo>
                <a:lnTo>
                  <a:pt x="480651" y="846892"/>
                </a:lnTo>
                <a:lnTo>
                  <a:pt x="480651" y="846892"/>
                </a:lnTo>
                <a:lnTo>
                  <a:pt x="106948" y="846892"/>
                </a:lnTo>
                <a:cubicBezTo>
                  <a:pt x="47882" y="846892"/>
                  <a:pt x="0" y="799010"/>
                  <a:pt x="0" y="739944"/>
                </a:cubicBezTo>
                <a:lnTo>
                  <a:pt x="0" y="472580"/>
                </a:lnTo>
                <a:lnTo>
                  <a:pt x="0" y="312161"/>
                </a:lnTo>
                <a:lnTo>
                  <a:pt x="0" y="312161"/>
                </a:lnTo>
                <a:lnTo>
                  <a:pt x="0" y="312163"/>
                </a:lnTo>
                <a:close/>
              </a:path>
            </a:pathLst>
          </a:cu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{“function”: “</a:t>
            </a:r>
            <a:r>
              <a:rPr lang="en-US" altLang="zh-TW" sz="1400" b="1" dirty="0" err="1">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perform_action</a:t>
            </a: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 “action”: “walk forward, …”}</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nvGrpSpPr>
          <p:cNvPr id="22" name="群組 21">
            <a:extLst>
              <a:ext uri="{FF2B5EF4-FFF2-40B4-BE49-F238E27FC236}">
                <a16:creationId xmlns:a16="http://schemas.microsoft.com/office/drawing/2014/main" id="{F8C1C29E-C1E1-4959-A05E-331A399D9CB8}"/>
              </a:ext>
            </a:extLst>
          </p:cNvPr>
          <p:cNvGrpSpPr/>
          <p:nvPr/>
        </p:nvGrpSpPr>
        <p:grpSpPr>
          <a:xfrm>
            <a:off x="3585730" y="4479629"/>
            <a:ext cx="1260000" cy="1233919"/>
            <a:chOff x="1460113" y="5717113"/>
            <a:chExt cx="1260000" cy="1233919"/>
          </a:xfrm>
        </p:grpSpPr>
        <p:sp>
          <p:nvSpPr>
            <p:cNvPr id="23" name="矩形: 圓角 22">
              <a:extLst>
                <a:ext uri="{FF2B5EF4-FFF2-40B4-BE49-F238E27FC236}">
                  <a16:creationId xmlns:a16="http://schemas.microsoft.com/office/drawing/2014/main" id="{48F0BB55-DDD3-418D-B688-5F981BB0D762}"/>
                </a:ext>
              </a:extLst>
            </p:cNvPr>
            <p:cNvSpPr/>
            <p:nvPr/>
          </p:nvSpPr>
          <p:spPr>
            <a:xfrm>
              <a:off x="1460113" y="5827832"/>
              <a:ext cx="1260000" cy="1123200"/>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Speech to text</a:t>
              </a:r>
            </a:p>
          </p:txBody>
        </p:sp>
        <p:sp>
          <p:nvSpPr>
            <p:cNvPr id="24" name="矩形: 圓角 23">
              <a:extLst>
                <a:ext uri="{FF2B5EF4-FFF2-40B4-BE49-F238E27FC236}">
                  <a16:creationId xmlns:a16="http://schemas.microsoft.com/office/drawing/2014/main" id="{A6C8A9CC-4CFB-4392-945F-D369CB2D2B82}"/>
                </a:ext>
              </a:extLst>
            </p:cNvPr>
            <p:cNvSpPr/>
            <p:nvPr/>
          </p:nvSpPr>
          <p:spPr>
            <a:xfrm>
              <a:off x="1538048" y="5717113"/>
              <a:ext cx="1104130"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Whisper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pic>
        <p:nvPicPr>
          <p:cNvPr id="25" name="圖片 24">
            <a:extLst>
              <a:ext uri="{FF2B5EF4-FFF2-40B4-BE49-F238E27FC236}">
                <a16:creationId xmlns:a16="http://schemas.microsoft.com/office/drawing/2014/main" id="{EEE9D7D8-C7D6-4370-9586-C03A5DA365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950" t="17894" r="15204" b="7669"/>
          <a:stretch/>
        </p:blipFill>
        <p:spPr>
          <a:xfrm>
            <a:off x="4936834" y="3552584"/>
            <a:ext cx="1520868" cy="906475"/>
          </a:xfrm>
          <a:prstGeom prst="rect">
            <a:avLst/>
          </a:prstGeom>
        </p:spPr>
      </p:pic>
      <p:sp>
        <p:nvSpPr>
          <p:cNvPr id="28" name="語音泡泡: 圓角矩形 27">
            <a:extLst>
              <a:ext uri="{FF2B5EF4-FFF2-40B4-BE49-F238E27FC236}">
                <a16:creationId xmlns:a16="http://schemas.microsoft.com/office/drawing/2014/main" id="{55D270B3-28F3-4248-8A45-B762D99E65FF}"/>
              </a:ext>
            </a:extLst>
          </p:cNvPr>
          <p:cNvSpPr/>
          <p:nvPr/>
        </p:nvSpPr>
        <p:spPr>
          <a:xfrm>
            <a:off x="6927303" y="3591794"/>
            <a:ext cx="1266396"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rPr>
              <a:t>[00 01 11 00]</a:t>
            </a:r>
            <a:endParaRPr kumimoji="0" lang="zh-TW" alt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540713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Provide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pPr marL="0" indent="0">
              <a:buNone/>
            </a:pPr>
            <a:r>
              <a:rPr lang="en-US" altLang="zh-TW" sz="2400" dirty="0"/>
              <a:t>Method 1: log into </a:t>
            </a:r>
            <a:r>
              <a:rPr lang="en-US" altLang="zh-TW" sz="2400" dirty="0" err="1"/>
              <a:t>huggingface</a:t>
            </a:r>
            <a:r>
              <a:rPr lang="en-US" altLang="zh-TW" sz="2400" dirty="0"/>
              <a:t> in your </a:t>
            </a:r>
            <a:r>
              <a:rPr lang="en-US" altLang="zh-TW" sz="2400" dirty="0" err="1"/>
              <a:t>conda</a:t>
            </a:r>
            <a:r>
              <a:rPr lang="en-US" altLang="zh-TW" sz="2400" dirty="0"/>
              <a:t> environment</a:t>
            </a:r>
          </a:p>
          <a:p>
            <a:endParaRPr lang="en-US" altLang="zh-TW" sz="2400" dirty="0"/>
          </a:p>
          <a:p>
            <a:r>
              <a:rPr lang="en-US" altLang="zh-TW" sz="2400" dirty="0"/>
              <a:t>Install </a:t>
            </a:r>
            <a:r>
              <a:rPr lang="en-US" altLang="zh-TW" sz="2400" dirty="0" err="1"/>
              <a:t>huggingface_hub</a:t>
            </a:r>
            <a:r>
              <a:rPr lang="en-US" altLang="zh-TW" sz="2400" dirty="0"/>
              <a:t> with command line interface</a:t>
            </a:r>
          </a:p>
          <a:p>
            <a:pPr marL="0" indent="0" algn="ctr">
              <a:buNone/>
            </a:pPr>
            <a:r>
              <a:rPr lang="en-US" altLang="zh-TW" sz="2400" dirty="0">
                <a:latin typeface="Consolas" panose="020B0609020204030204" pitchFamily="49" charset="0"/>
              </a:rPr>
              <a:t>pip install -U “</a:t>
            </a:r>
            <a:r>
              <a:rPr lang="en-US" altLang="zh-TW" sz="2400" dirty="0" err="1">
                <a:latin typeface="Consolas" panose="020B0609020204030204" pitchFamily="49" charset="0"/>
              </a:rPr>
              <a:t>huggingface_hub</a:t>
            </a:r>
            <a:r>
              <a:rPr lang="en-US" altLang="zh-TW" sz="2400" dirty="0">
                <a:latin typeface="Consolas" panose="020B0609020204030204" pitchFamily="49" charset="0"/>
              </a:rPr>
              <a:t>[cli]”</a:t>
            </a:r>
          </a:p>
          <a:p>
            <a:pPr marL="0" indent="0">
              <a:buNone/>
            </a:pPr>
            <a:endParaRPr lang="en-US" altLang="zh-TW" sz="2400" dirty="0"/>
          </a:p>
          <a:p>
            <a:r>
              <a:rPr lang="en-US" altLang="zh-TW" sz="2400" dirty="0"/>
              <a:t>Log in using your access token</a:t>
            </a:r>
          </a:p>
          <a:p>
            <a:pPr marL="0" indent="0" algn="ctr">
              <a:buNone/>
            </a:pPr>
            <a:r>
              <a:rPr lang="en-US" altLang="zh-TW" sz="2400" dirty="0" err="1">
                <a:latin typeface="Consolas" panose="020B0609020204030204" pitchFamily="49" charset="0"/>
              </a:rPr>
              <a:t>huggingface</a:t>
            </a:r>
            <a:r>
              <a:rPr lang="en-US" altLang="zh-TW" sz="2400" dirty="0">
                <a:latin typeface="Consolas" panose="020B0609020204030204" pitchFamily="49" charset="0"/>
              </a:rPr>
              <a:t>-cli login</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60</a:t>
            </a:fld>
            <a:endParaRPr lang="en-US" altLang="zh-TW"/>
          </a:p>
        </p:txBody>
      </p:sp>
      <p:pic>
        <p:nvPicPr>
          <p:cNvPr id="1028" name="Picture 4" descr="token">
            <a:extLst>
              <a:ext uri="{FF2B5EF4-FFF2-40B4-BE49-F238E27FC236}">
                <a16:creationId xmlns:a16="http://schemas.microsoft.com/office/drawing/2014/main" id="{ACC05C6C-54F4-428C-B420-8255D3EAA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42" r="8849" b="51827"/>
          <a:stretch/>
        </p:blipFill>
        <p:spPr bwMode="auto">
          <a:xfrm>
            <a:off x="429682" y="4592353"/>
            <a:ext cx="11152718" cy="196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91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Provide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pPr marL="0" indent="0">
              <a:buNone/>
            </a:pPr>
            <a:r>
              <a:rPr lang="en-US" altLang="zh-TW" sz="2400" dirty="0"/>
              <a:t>Method 2: provide your access tokens when you call </a:t>
            </a:r>
            <a:r>
              <a:rPr lang="en-US" altLang="zh-TW" sz="2400" dirty="0" err="1"/>
              <a:t>from_pretrained</a:t>
            </a:r>
            <a:r>
              <a:rPr lang="en-US" altLang="zh-TW" sz="2400" dirty="0"/>
              <a:t>() [the function that pulls the model] </a:t>
            </a:r>
          </a:p>
          <a:p>
            <a:endParaRPr lang="zh-TW" altLang="en-US" sz="2000" dirty="0"/>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61</a:t>
            </a:fld>
            <a:endParaRPr lang="en-US" altLang="zh-TW"/>
          </a:p>
        </p:txBody>
      </p:sp>
      <p:pic>
        <p:nvPicPr>
          <p:cNvPr id="6" name="圖片 5">
            <a:extLst>
              <a:ext uri="{FF2B5EF4-FFF2-40B4-BE49-F238E27FC236}">
                <a16:creationId xmlns:a16="http://schemas.microsoft.com/office/drawing/2014/main" id="{615D7303-149D-415D-BF2F-6D9B00A2C8C3}"/>
              </a:ext>
            </a:extLst>
          </p:cNvPr>
          <p:cNvPicPr>
            <a:picLocks noChangeAspect="1"/>
          </p:cNvPicPr>
          <p:nvPr/>
        </p:nvPicPr>
        <p:blipFill>
          <a:blip r:embed="rId3"/>
          <a:stretch>
            <a:fillRect/>
          </a:stretch>
        </p:blipFill>
        <p:spPr>
          <a:xfrm>
            <a:off x="809932" y="2887801"/>
            <a:ext cx="10309561" cy="1861861"/>
          </a:xfrm>
          <a:prstGeom prst="rect">
            <a:avLst/>
          </a:prstGeom>
        </p:spPr>
      </p:pic>
    </p:spTree>
    <p:extLst>
      <p:ext uri="{BB962C8B-B14F-4D97-AF65-F5344CB8AC3E}">
        <p14:creationId xmlns:p14="http://schemas.microsoft.com/office/powerpoint/2010/main" val="3602034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E9F14F84-D8FE-4F41-9BC7-0D212AAA4B32}"/>
              </a:ext>
            </a:extLst>
          </p:cNvPr>
          <p:cNvPicPr>
            <a:picLocks noGrp="1" noChangeAspect="1"/>
          </p:cNvPicPr>
          <p:nvPr>
            <p:ph idx="1"/>
          </p:nvPr>
        </p:nvPicPr>
        <p:blipFill>
          <a:blip r:embed="rId2"/>
          <a:stretch>
            <a:fillRect/>
          </a:stretch>
        </p:blipFill>
        <p:spPr>
          <a:xfrm>
            <a:off x="472140" y="1631308"/>
            <a:ext cx="11371768" cy="3172185"/>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sz="3600" dirty="0"/>
              <a:t>Transformers Example: Imports + Model Loading</a:t>
            </a:r>
            <a:endParaRPr lang="zh-TW" altLang="en-US" sz="36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62</a:t>
            </a:fld>
            <a:endParaRPr lang="en-US" altLang="zh-TW"/>
          </a:p>
        </p:txBody>
      </p:sp>
      <p:sp>
        <p:nvSpPr>
          <p:cNvPr id="5" name="TextBox 4">
            <a:extLst>
              <a:ext uri="{FF2B5EF4-FFF2-40B4-BE49-F238E27FC236}">
                <a16:creationId xmlns:a16="http://schemas.microsoft.com/office/drawing/2014/main" id="{37A16218-0628-F8A6-4B61-26AD49EF79DD}"/>
              </a:ext>
            </a:extLst>
          </p:cNvPr>
          <p:cNvSpPr txBox="1"/>
          <p:nvPr/>
        </p:nvSpPr>
        <p:spPr>
          <a:xfrm>
            <a:off x="4079439" y="4802011"/>
            <a:ext cx="7680761" cy="646331"/>
          </a:xfrm>
          <a:prstGeom prst="rect">
            <a:avLst/>
          </a:prstGeom>
          <a:noFill/>
          <a:ln>
            <a:solidFill>
              <a:schemeClr val="tx1"/>
            </a:solidFill>
          </a:ln>
        </p:spPr>
        <p:txBody>
          <a:bodyPr wrap="square" rtlCol="0">
            <a:spAutoFit/>
          </a:bodyPr>
          <a:lstStyle/>
          <a:p>
            <a:r>
              <a:rPr lang="en-US" dirty="0"/>
              <a:t>Replace “google/…” with the path to the folder containing your LLM if you want to load your model + tokenizer from local file</a:t>
            </a:r>
          </a:p>
        </p:txBody>
      </p:sp>
      <p:sp>
        <p:nvSpPr>
          <p:cNvPr id="6" name="Right Brace 5">
            <a:extLst>
              <a:ext uri="{FF2B5EF4-FFF2-40B4-BE49-F238E27FC236}">
                <a16:creationId xmlns:a16="http://schemas.microsoft.com/office/drawing/2014/main" id="{B9864E9A-A9B8-16A0-D7E7-9A1B45A75D7C}"/>
              </a:ext>
            </a:extLst>
          </p:cNvPr>
          <p:cNvSpPr/>
          <p:nvPr/>
        </p:nvSpPr>
        <p:spPr bwMode="auto">
          <a:xfrm>
            <a:off x="4988690" y="2835797"/>
            <a:ext cx="351770" cy="472997"/>
          </a:xfrm>
          <a:prstGeom prst="rightBrace">
            <a:avLst>
              <a:gd name="adj1" fmla="val 27035"/>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charset="0"/>
              <a:ea typeface="新細明體" pitchFamily="18" charset="-120"/>
            </a:endParaRPr>
          </a:p>
        </p:txBody>
      </p:sp>
      <p:sp>
        <p:nvSpPr>
          <p:cNvPr id="8" name="文字方塊 7">
            <a:extLst>
              <a:ext uri="{FF2B5EF4-FFF2-40B4-BE49-F238E27FC236}">
                <a16:creationId xmlns:a16="http://schemas.microsoft.com/office/drawing/2014/main" id="{9C4046A0-4CC6-4EB2-BF37-694E10E2A926}"/>
              </a:ext>
            </a:extLst>
          </p:cNvPr>
          <p:cNvSpPr txBox="1"/>
          <p:nvPr/>
        </p:nvSpPr>
        <p:spPr>
          <a:xfrm>
            <a:off x="3104694" y="6038507"/>
            <a:ext cx="6151944" cy="369332"/>
          </a:xfrm>
          <a:prstGeom prst="rect">
            <a:avLst/>
          </a:prstGeom>
          <a:noFill/>
        </p:spPr>
        <p:txBody>
          <a:bodyPr wrap="square">
            <a:spAutoFit/>
          </a:bodyPr>
          <a:lstStyle/>
          <a:p>
            <a:pPr algn="ctr"/>
            <a:r>
              <a:rPr lang="en-US" altLang="zh-TW" dirty="0"/>
              <a:t>Source code: </a:t>
            </a:r>
            <a:r>
              <a:rPr lang="zh-TW" altLang="en-US" dirty="0"/>
              <a:t>inference_transformers.py</a:t>
            </a:r>
          </a:p>
        </p:txBody>
      </p:sp>
      <p:sp>
        <p:nvSpPr>
          <p:cNvPr id="13" name="TextBox 4">
            <a:extLst>
              <a:ext uri="{FF2B5EF4-FFF2-40B4-BE49-F238E27FC236}">
                <a16:creationId xmlns:a16="http://schemas.microsoft.com/office/drawing/2014/main" id="{87C4380D-91C7-4359-8D9E-9F6F7663D4F2}"/>
              </a:ext>
            </a:extLst>
          </p:cNvPr>
          <p:cNvSpPr txBox="1"/>
          <p:nvPr/>
        </p:nvSpPr>
        <p:spPr>
          <a:xfrm>
            <a:off x="5340459" y="2622205"/>
            <a:ext cx="6089541" cy="923330"/>
          </a:xfrm>
          <a:prstGeom prst="rect">
            <a:avLst/>
          </a:prstGeom>
          <a:noFill/>
        </p:spPr>
        <p:txBody>
          <a:bodyPr wrap="square" rtlCol="0">
            <a:spAutoFit/>
          </a:bodyPr>
          <a:lstStyle/>
          <a:p>
            <a:r>
              <a:rPr lang="en-US" dirty="0"/>
              <a:t>If your system doesn’t support P2P GPU communication or InfiniBand (IB), set these environment variables otherwise your program may crash</a:t>
            </a:r>
          </a:p>
        </p:txBody>
      </p:sp>
    </p:spTree>
    <p:extLst>
      <p:ext uri="{BB962C8B-B14F-4D97-AF65-F5344CB8AC3E}">
        <p14:creationId xmlns:p14="http://schemas.microsoft.com/office/powerpoint/2010/main" val="2533271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868618" cy="1758697"/>
          </a:xfrm>
        </p:spPr>
        <p:txBody>
          <a:bodyPr/>
          <a:lstStyle/>
          <a:p>
            <a:r>
              <a:rPr lang="en-US" altLang="zh-TW" sz="5400" dirty="0"/>
              <a:t>LLM Deployment Using Transformers</a:t>
            </a:r>
            <a:endParaRPr lang="zh-TW" altLang="en-US" sz="5400" dirty="0"/>
          </a:p>
        </p:txBody>
      </p:sp>
    </p:spTree>
    <p:extLst>
      <p:ext uri="{BB962C8B-B14F-4D97-AF65-F5344CB8AC3E}">
        <p14:creationId xmlns:p14="http://schemas.microsoft.com/office/powerpoint/2010/main" val="1615365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41038-3836-410E-AE8B-13EC98E77E9F}"/>
              </a:ext>
            </a:extLst>
          </p:cNvPr>
          <p:cNvSpPr>
            <a:spLocks noGrp="1"/>
          </p:cNvSpPr>
          <p:nvPr>
            <p:ph type="title"/>
          </p:nvPr>
        </p:nvSpPr>
        <p:spPr/>
        <p:txBody>
          <a:bodyPr/>
          <a:lstStyle/>
          <a:p>
            <a:r>
              <a:rPr lang="en-US" altLang="zh-TW" dirty="0"/>
              <a:t>Inferencing with Transformers</a:t>
            </a:r>
            <a:endParaRPr lang="zh-TW" altLang="en-US" dirty="0"/>
          </a:p>
        </p:txBody>
      </p:sp>
      <p:sp>
        <p:nvSpPr>
          <p:cNvPr id="3" name="內容版面配置區 2">
            <a:extLst>
              <a:ext uri="{FF2B5EF4-FFF2-40B4-BE49-F238E27FC236}">
                <a16:creationId xmlns:a16="http://schemas.microsoft.com/office/drawing/2014/main" id="{5DAAA527-DEAF-43DF-8E1A-96FA9DA1FCBE}"/>
              </a:ext>
            </a:extLst>
          </p:cNvPr>
          <p:cNvSpPr>
            <a:spLocks noGrp="1"/>
          </p:cNvSpPr>
          <p:nvPr>
            <p:ph idx="1"/>
          </p:nvPr>
        </p:nvSpPr>
        <p:spPr/>
        <p:txBody>
          <a:bodyPr/>
          <a:lstStyle/>
          <a:p>
            <a:r>
              <a:rPr lang="en-US" altLang="zh-TW" dirty="0"/>
              <a:t>Now that we have loaded our model, we can proceed to inferencing</a:t>
            </a:r>
          </a:p>
          <a:p>
            <a:r>
              <a:rPr lang="en-US" altLang="zh-TW" dirty="0"/>
              <a:t>Five main steps:</a:t>
            </a:r>
          </a:p>
          <a:p>
            <a:pPr marL="971550" lvl="1" indent="-514350">
              <a:buFont typeface="+mj-lt"/>
              <a:buAutoNum type="arabicPeriod"/>
            </a:pPr>
            <a:r>
              <a:rPr lang="en-US" altLang="zh-TW" dirty="0"/>
              <a:t>Generation configuration</a:t>
            </a:r>
          </a:p>
          <a:p>
            <a:pPr marL="971550" lvl="1" indent="-514350">
              <a:buFont typeface="+mj-lt"/>
              <a:buAutoNum type="arabicPeriod"/>
            </a:pPr>
            <a:r>
              <a:rPr lang="en-US" altLang="zh-TW" dirty="0"/>
              <a:t>Query formatting</a:t>
            </a:r>
          </a:p>
          <a:p>
            <a:pPr marL="971550" lvl="1" indent="-514350">
              <a:buFont typeface="+mj-lt"/>
              <a:buAutoNum type="arabicPeriod"/>
            </a:pPr>
            <a:r>
              <a:rPr lang="en-US" altLang="zh-TW" dirty="0"/>
              <a:t>Tokenize</a:t>
            </a:r>
          </a:p>
          <a:p>
            <a:pPr marL="971550" lvl="1" indent="-514350">
              <a:buFont typeface="+mj-lt"/>
              <a:buAutoNum type="arabicPeriod"/>
            </a:pPr>
            <a:r>
              <a:rPr lang="en-US" altLang="zh-TW" dirty="0"/>
              <a:t>Generate/inference</a:t>
            </a:r>
          </a:p>
          <a:p>
            <a:pPr marL="971550" lvl="1" indent="-514350">
              <a:buFont typeface="+mj-lt"/>
              <a:buAutoNum type="arabicPeriod"/>
            </a:pPr>
            <a:r>
              <a:rPr lang="en-US" altLang="zh-TW" dirty="0"/>
              <a:t>Decode</a:t>
            </a:r>
            <a:endParaRPr lang="zh-TW" altLang="en-US" dirty="0"/>
          </a:p>
        </p:txBody>
      </p:sp>
      <p:sp>
        <p:nvSpPr>
          <p:cNvPr id="4" name="投影片編號版面配置區 3">
            <a:extLst>
              <a:ext uri="{FF2B5EF4-FFF2-40B4-BE49-F238E27FC236}">
                <a16:creationId xmlns:a16="http://schemas.microsoft.com/office/drawing/2014/main" id="{AF69DE00-BA0E-48C1-B2C0-F81877A9E976}"/>
              </a:ext>
            </a:extLst>
          </p:cNvPr>
          <p:cNvSpPr>
            <a:spLocks noGrp="1"/>
          </p:cNvSpPr>
          <p:nvPr>
            <p:ph type="sldNum" sz="quarter" idx="10"/>
          </p:nvPr>
        </p:nvSpPr>
        <p:spPr/>
        <p:txBody>
          <a:bodyPr/>
          <a:lstStyle/>
          <a:p>
            <a:pPr>
              <a:defRPr/>
            </a:pPr>
            <a:fld id="{CF627BE3-1269-44D5-A349-82FD5D94EBD8}" type="slidenum">
              <a:rPr lang="en-US" altLang="zh-TW" smtClean="0"/>
              <a:pPr>
                <a:defRPr/>
              </a:pPr>
              <a:t>64</a:t>
            </a:fld>
            <a:endParaRPr lang="en-US" altLang="zh-TW"/>
          </a:p>
        </p:txBody>
      </p:sp>
    </p:spTree>
    <p:extLst>
      <p:ext uri="{BB962C8B-B14F-4D97-AF65-F5344CB8AC3E}">
        <p14:creationId xmlns:p14="http://schemas.microsoft.com/office/powerpoint/2010/main" val="2082029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Inference Code Example (modified inference_transformers.py to fit on screen)</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65</a:t>
            </a:fld>
            <a:endParaRPr lang="en-US" altLang="zh-TW"/>
          </a:p>
        </p:txBody>
      </p:sp>
      <p:pic>
        <p:nvPicPr>
          <p:cNvPr id="6" name="內容版面配置區 5">
            <a:extLst>
              <a:ext uri="{FF2B5EF4-FFF2-40B4-BE49-F238E27FC236}">
                <a16:creationId xmlns:a16="http://schemas.microsoft.com/office/drawing/2014/main" id="{94F060E3-C4DA-47BC-915F-490C7B71F089}"/>
              </a:ext>
            </a:extLst>
          </p:cNvPr>
          <p:cNvPicPr>
            <a:picLocks noGrp="1" noChangeAspect="1"/>
          </p:cNvPicPr>
          <p:nvPr>
            <p:ph idx="1"/>
          </p:nvPr>
        </p:nvPicPr>
        <p:blipFill>
          <a:blip r:embed="rId3"/>
          <a:stretch>
            <a:fillRect/>
          </a:stretch>
        </p:blipFill>
        <p:spPr>
          <a:xfrm>
            <a:off x="1969207" y="612549"/>
            <a:ext cx="8253585" cy="5847649"/>
          </a:xfrm>
        </p:spPr>
      </p:pic>
      <p:cxnSp>
        <p:nvCxnSpPr>
          <p:cNvPr id="5" name="Straight Arrow Connector 4">
            <a:extLst>
              <a:ext uri="{FF2B5EF4-FFF2-40B4-BE49-F238E27FC236}">
                <a16:creationId xmlns:a16="http://schemas.microsoft.com/office/drawing/2014/main" id="{FC1E9D2F-7045-F7B0-A52F-0FD9C38C0094}"/>
              </a:ext>
            </a:extLst>
          </p:cNvPr>
          <p:cNvCxnSpPr/>
          <p:nvPr/>
        </p:nvCxnSpPr>
        <p:spPr bwMode="auto">
          <a:xfrm flipH="1">
            <a:off x="3840480" y="2613414"/>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AE64D6D8-B5FF-42A8-0D9F-35763713585B}"/>
              </a:ext>
            </a:extLst>
          </p:cNvPr>
          <p:cNvSpPr txBox="1"/>
          <p:nvPr/>
        </p:nvSpPr>
        <p:spPr>
          <a:xfrm>
            <a:off x="4861068" y="2428748"/>
            <a:ext cx="5332227" cy="369332"/>
          </a:xfrm>
          <a:prstGeom prst="rect">
            <a:avLst/>
          </a:prstGeom>
          <a:noFill/>
        </p:spPr>
        <p:txBody>
          <a:bodyPr wrap="square" rtlCol="0">
            <a:spAutoFit/>
          </a:bodyPr>
          <a:lstStyle/>
          <a:p>
            <a:r>
              <a:rPr lang="en-US" dirty="0"/>
              <a:t>1. Sets the maximum length of the LLM’s response</a:t>
            </a:r>
          </a:p>
        </p:txBody>
      </p:sp>
      <p:cxnSp>
        <p:nvCxnSpPr>
          <p:cNvPr id="8" name="Straight Arrow Connector 7">
            <a:extLst>
              <a:ext uri="{FF2B5EF4-FFF2-40B4-BE49-F238E27FC236}">
                <a16:creationId xmlns:a16="http://schemas.microsoft.com/office/drawing/2014/main" id="{59F8E9CD-8471-3198-9A15-3DED2A6D7B58}"/>
              </a:ext>
            </a:extLst>
          </p:cNvPr>
          <p:cNvCxnSpPr/>
          <p:nvPr/>
        </p:nvCxnSpPr>
        <p:spPr bwMode="auto">
          <a:xfrm flipH="1">
            <a:off x="6045855" y="393388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7D6C4C76-CB00-BDBD-1D77-8EF4FA6B92AA}"/>
              </a:ext>
            </a:extLst>
          </p:cNvPr>
          <p:cNvSpPr txBox="1"/>
          <p:nvPr/>
        </p:nvSpPr>
        <p:spPr>
          <a:xfrm>
            <a:off x="7066443" y="3610720"/>
            <a:ext cx="5005952" cy="646331"/>
          </a:xfrm>
          <a:prstGeom prst="rect">
            <a:avLst/>
          </a:prstGeom>
          <a:noFill/>
        </p:spPr>
        <p:txBody>
          <a:bodyPr wrap="square" rtlCol="0">
            <a:spAutoFit/>
          </a:bodyPr>
          <a:lstStyle/>
          <a:p>
            <a:r>
              <a:rPr lang="en-US" dirty="0"/>
              <a:t>2. Generate a new chat session + specify whom (system/user/LLM) this string belongs to</a:t>
            </a:r>
          </a:p>
        </p:txBody>
      </p:sp>
      <p:cxnSp>
        <p:nvCxnSpPr>
          <p:cNvPr id="10" name="Straight Arrow Connector 9">
            <a:extLst>
              <a:ext uri="{FF2B5EF4-FFF2-40B4-BE49-F238E27FC236}">
                <a16:creationId xmlns:a16="http://schemas.microsoft.com/office/drawing/2014/main" id="{D0E9EB4E-5EF3-100C-F657-1601685219A0}"/>
              </a:ext>
            </a:extLst>
          </p:cNvPr>
          <p:cNvCxnSpPr/>
          <p:nvPr/>
        </p:nvCxnSpPr>
        <p:spPr bwMode="auto">
          <a:xfrm flipH="1">
            <a:off x="5075412" y="4684934"/>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F8399E5-FD1A-0F44-F4E3-ABA9E3163E4B}"/>
              </a:ext>
            </a:extLst>
          </p:cNvPr>
          <p:cNvSpPr txBox="1"/>
          <p:nvPr/>
        </p:nvSpPr>
        <p:spPr>
          <a:xfrm>
            <a:off x="6096000" y="4500268"/>
            <a:ext cx="5332227" cy="369332"/>
          </a:xfrm>
          <a:prstGeom prst="rect">
            <a:avLst/>
          </a:prstGeom>
          <a:noFill/>
        </p:spPr>
        <p:txBody>
          <a:bodyPr wrap="square" rtlCol="0">
            <a:spAutoFit/>
          </a:bodyPr>
          <a:lstStyle/>
          <a:p>
            <a:r>
              <a:rPr lang="en-US" dirty="0"/>
              <a:t>3. Tokenize: convert chat log (string) to tokens</a:t>
            </a:r>
          </a:p>
        </p:txBody>
      </p:sp>
      <p:cxnSp>
        <p:nvCxnSpPr>
          <p:cNvPr id="12" name="Straight Arrow Connector 11">
            <a:extLst>
              <a:ext uri="{FF2B5EF4-FFF2-40B4-BE49-F238E27FC236}">
                <a16:creationId xmlns:a16="http://schemas.microsoft.com/office/drawing/2014/main" id="{E02C1C86-040F-1ED0-EE33-2CC061F2611B}"/>
              </a:ext>
            </a:extLst>
          </p:cNvPr>
          <p:cNvCxnSpPr/>
          <p:nvPr/>
        </p:nvCxnSpPr>
        <p:spPr bwMode="auto">
          <a:xfrm flipH="1">
            <a:off x="5075412" y="537540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2A9E489F-B12E-87C9-0F3E-D280F204CA5B}"/>
              </a:ext>
            </a:extLst>
          </p:cNvPr>
          <p:cNvSpPr txBox="1"/>
          <p:nvPr/>
        </p:nvSpPr>
        <p:spPr>
          <a:xfrm>
            <a:off x="6096000" y="5190740"/>
            <a:ext cx="5332227" cy="369332"/>
          </a:xfrm>
          <a:prstGeom prst="rect">
            <a:avLst/>
          </a:prstGeom>
          <a:noFill/>
        </p:spPr>
        <p:txBody>
          <a:bodyPr wrap="square" rtlCol="0">
            <a:spAutoFit/>
          </a:bodyPr>
          <a:lstStyle/>
          <a:p>
            <a:r>
              <a:rPr lang="en-US" dirty="0"/>
              <a:t>4. Inference step (output is tokens)</a:t>
            </a:r>
          </a:p>
        </p:txBody>
      </p:sp>
      <p:cxnSp>
        <p:nvCxnSpPr>
          <p:cNvPr id="14" name="Straight Arrow Connector 13">
            <a:extLst>
              <a:ext uri="{FF2B5EF4-FFF2-40B4-BE49-F238E27FC236}">
                <a16:creationId xmlns:a16="http://schemas.microsoft.com/office/drawing/2014/main" id="{B5BF9D11-00A0-B427-AE7E-1850C6126188}"/>
              </a:ext>
            </a:extLst>
          </p:cNvPr>
          <p:cNvCxnSpPr/>
          <p:nvPr/>
        </p:nvCxnSpPr>
        <p:spPr bwMode="auto">
          <a:xfrm flipH="1">
            <a:off x="7198196" y="5987955"/>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TextBox 14">
            <a:extLst>
              <a:ext uri="{FF2B5EF4-FFF2-40B4-BE49-F238E27FC236}">
                <a16:creationId xmlns:a16="http://schemas.microsoft.com/office/drawing/2014/main" id="{9964BCDF-5B1C-D9DF-FED8-448471E5E916}"/>
              </a:ext>
            </a:extLst>
          </p:cNvPr>
          <p:cNvSpPr txBox="1"/>
          <p:nvPr/>
        </p:nvSpPr>
        <p:spPr>
          <a:xfrm>
            <a:off x="8218784" y="5803289"/>
            <a:ext cx="5332227" cy="369332"/>
          </a:xfrm>
          <a:prstGeom prst="rect">
            <a:avLst/>
          </a:prstGeom>
          <a:noFill/>
        </p:spPr>
        <p:txBody>
          <a:bodyPr wrap="square" rtlCol="0">
            <a:spAutoFit/>
          </a:bodyPr>
          <a:lstStyle/>
          <a:p>
            <a:r>
              <a:rPr lang="en-US" dirty="0"/>
              <a:t>5. Convert output tokens to string</a:t>
            </a:r>
          </a:p>
        </p:txBody>
      </p:sp>
      <p:cxnSp>
        <p:nvCxnSpPr>
          <p:cNvPr id="18" name="Straight Arrow Connector 4">
            <a:extLst>
              <a:ext uri="{FF2B5EF4-FFF2-40B4-BE49-F238E27FC236}">
                <a16:creationId xmlns:a16="http://schemas.microsoft.com/office/drawing/2014/main" id="{D3C44B8F-D5E8-4338-B98B-CBAD2E82F205}"/>
              </a:ext>
            </a:extLst>
          </p:cNvPr>
          <p:cNvCxnSpPr/>
          <p:nvPr/>
        </p:nvCxnSpPr>
        <p:spPr bwMode="auto">
          <a:xfrm flipH="1">
            <a:off x="3840480" y="174032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6">
            <a:extLst>
              <a:ext uri="{FF2B5EF4-FFF2-40B4-BE49-F238E27FC236}">
                <a16:creationId xmlns:a16="http://schemas.microsoft.com/office/drawing/2014/main" id="{53774B65-1D86-4F58-B589-210B578449F6}"/>
              </a:ext>
            </a:extLst>
          </p:cNvPr>
          <p:cNvSpPr txBox="1"/>
          <p:nvPr/>
        </p:nvSpPr>
        <p:spPr>
          <a:xfrm>
            <a:off x="4861068" y="1555660"/>
            <a:ext cx="6729798" cy="646331"/>
          </a:xfrm>
          <a:prstGeom prst="rect">
            <a:avLst/>
          </a:prstGeom>
          <a:noFill/>
        </p:spPr>
        <p:txBody>
          <a:bodyPr wrap="square" rtlCol="0">
            <a:spAutoFit/>
          </a:bodyPr>
          <a:lstStyle/>
          <a:p>
            <a:r>
              <a:rPr lang="en-US" dirty="0"/>
              <a:t>1. Set temperature to 0 (or </a:t>
            </a:r>
            <a:r>
              <a:rPr lang="en-US" dirty="0" err="1"/>
              <a:t>do_sample</a:t>
            </a:r>
            <a:r>
              <a:rPr lang="en-US" dirty="0"/>
              <a:t> to False) for deterministic outputs</a:t>
            </a:r>
          </a:p>
        </p:txBody>
      </p:sp>
      <p:cxnSp>
        <p:nvCxnSpPr>
          <p:cNvPr id="21" name="Straight Arrow Connector 4">
            <a:extLst>
              <a:ext uri="{FF2B5EF4-FFF2-40B4-BE49-F238E27FC236}">
                <a16:creationId xmlns:a16="http://schemas.microsoft.com/office/drawing/2014/main" id="{0656C3A5-E513-4A25-9837-C9A95D9E5932}"/>
              </a:ext>
            </a:extLst>
          </p:cNvPr>
          <p:cNvCxnSpPr/>
          <p:nvPr/>
        </p:nvCxnSpPr>
        <p:spPr bwMode="auto">
          <a:xfrm flipH="1">
            <a:off x="3840480" y="2300515"/>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TextBox 6">
            <a:extLst>
              <a:ext uri="{FF2B5EF4-FFF2-40B4-BE49-F238E27FC236}">
                <a16:creationId xmlns:a16="http://schemas.microsoft.com/office/drawing/2014/main" id="{E4A2EC0C-02A1-4C59-B369-AE029FF17464}"/>
              </a:ext>
            </a:extLst>
          </p:cNvPr>
          <p:cNvSpPr txBox="1"/>
          <p:nvPr/>
        </p:nvSpPr>
        <p:spPr>
          <a:xfrm>
            <a:off x="4861068" y="2115849"/>
            <a:ext cx="6899132" cy="369332"/>
          </a:xfrm>
          <a:prstGeom prst="rect">
            <a:avLst/>
          </a:prstGeom>
          <a:noFill/>
        </p:spPr>
        <p:txBody>
          <a:bodyPr wrap="square" rtlCol="0">
            <a:spAutoFit/>
          </a:bodyPr>
          <a:lstStyle/>
          <a:p>
            <a:r>
              <a:rPr lang="en-US" dirty="0"/>
              <a:t>1. Beam search setting: &gt;1 for less randomness, ==1 for creativity</a:t>
            </a:r>
          </a:p>
        </p:txBody>
      </p:sp>
    </p:spTree>
    <p:extLst>
      <p:ext uri="{BB962C8B-B14F-4D97-AF65-F5344CB8AC3E}">
        <p14:creationId xmlns:p14="http://schemas.microsoft.com/office/powerpoint/2010/main" val="3167202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ED0E9C-7962-4ABB-BF57-6AE311EF7704}"/>
              </a:ext>
            </a:extLst>
          </p:cNvPr>
          <p:cNvSpPr>
            <a:spLocks noGrp="1"/>
          </p:cNvSpPr>
          <p:nvPr>
            <p:ph type="title"/>
          </p:nvPr>
        </p:nvSpPr>
        <p:spPr/>
        <p:txBody>
          <a:bodyPr/>
          <a:lstStyle/>
          <a:p>
            <a:r>
              <a:rPr lang="en-US" altLang="zh-TW" sz="2800" dirty="0"/>
              <a:t>Inference Code Example: Output (inference_transformers.py)</a:t>
            </a:r>
            <a:endParaRPr lang="zh-TW" altLang="en-US" sz="2800" dirty="0"/>
          </a:p>
        </p:txBody>
      </p:sp>
      <p:pic>
        <p:nvPicPr>
          <p:cNvPr id="6" name="內容版面配置區 5">
            <a:extLst>
              <a:ext uri="{FF2B5EF4-FFF2-40B4-BE49-F238E27FC236}">
                <a16:creationId xmlns:a16="http://schemas.microsoft.com/office/drawing/2014/main" id="{2DE533C1-224B-4D7D-BD30-CB323C8C7C1E}"/>
              </a:ext>
            </a:extLst>
          </p:cNvPr>
          <p:cNvPicPr>
            <a:picLocks noGrp="1" noChangeAspect="1"/>
          </p:cNvPicPr>
          <p:nvPr>
            <p:ph idx="1"/>
          </p:nvPr>
        </p:nvPicPr>
        <p:blipFill>
          <a:blip r:embed="rId2"/>
          <a:stretch>
            <a:fillRect/>
          </a:stretch>
        </p:blipFill>
        <p:spPr>
          <a:xfrm>
            <a:off x="846483" y="1158182"/>
            <a:ext cx="10320996" cy="4585296"/>
          </a:xfrm>
        </p:spPr>
      </p:pic>
      <p:sp>
        <p:nvSpPr>
          <p:cNvPr id="4" name="投影片編號版面配置區 3">
            <a:extLst>
              <a:ext uri="{FF2B5EF4-FFF2-40B4-BE49-F238E27FC236}">
                <a16:creationId xmlns:a16="http://schemas.microsoft.com/office/drawing/2014/main" id="{7AC22A2D-C94A-4690-872F-40471C49EAB5}"/>
              </a:ext>
            </a:extLst>
          </p:cNvPr>
          <p:cNvSpPr>
            <a:spLocks noGrp="1"/>
          </p:cNvSpPr>
          <p:nvPr>
            <p:ph type="sldNum" sz="quarter" idx="10"/>
          </p:nvPr>
        </p:nvSpPr>
        <p:spPr/>
        <p:txBody>
          <a:bodyPr/>
          <a:lstStyle/>
          <a:p>
            <a:pPr>
              <a:defRPr/>
            </a:pPr>
            <a:fld id="{CF627BE3-1269-44D5-A349-82FD5D94EBD8}" type="slidenum">
              <a:rPr lang="en-US" altLang="zh-TW" smtClean="0"/>
              <a:pPr>
                <a:defRPr/>
              </a:pPr>
              <a:t>66</a:t>
            </a:fld>
            <a:endParaRPr lang="en-US" altLang="zh-TW"/>
          </a:p>
        </p:txBody>
      </p:sp>
      <p:sp>
        <p:nvSpPr>
          <p:cNvPr id="3" name="文字方塊 2">
            <a:extLst>
              <a:ext uri="{FF2B5EF4-FFF2-40B4-BE49-F238E27FC236}">
                <a16:creationId xmlns:a16="http://schemas.microsoft.com/office/drawing/2014/main" id="{EA9C9E12-11E8-4F6A-8B52-98BA130B3443}"/>
              </a:ext>
            </a:extLst>
          </p:cNvPr>
          <p:cNvSpPr txBox="1"/>
          <p:nvPr/>
        </p:nvSpPr>
        <p:spPr>
          <a:xfrm>
            <a:off x="1504709" y="5926238"/>
            <a:ext cx="8993529" cy="369332"/>
          </a:xfrm>
          <a:prstGeom prst="rect">
            <a:avLst/>
          </a:prstGeom>
          <a:noFill/>
        </p:spPr>
        <p:txBody>
          <a:bodyPr wrap="square" rtlCol="0">
            <a:spAutoFit/>
          </a:bodyPr>
          <a:lstStyle/>
          <a:p>
            <a:pPr algn="ctr"/>
            <a:r>
              <a:rPr lang="en-US" altLang="zh-TW" dirty="0"/>
              <a:t>This query exposes the older model’s outdated knowledge base</a:t>
            </a:r>
            <a:endParaRPr lang="zh-TW" altLang="en-US" dirty="0"/>
          </a:p>
        </p:txBody>
      </p:sp>
    </p:spTree>
    <p:extLst>
      <p:ext uri="{BB962C8B-B14F-4D97-AF65-F5344CB8AC3E}">
        <p14:creationId xmlns:p14="http://schemas.microsoft.com/office/powerpoint/2010/main" val="473956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032347" cy="1758697"/>
          </a:xfrm>
        </p:spPr>
        <p:txBody>
          <a:bodyPr/>
          <a:lstStyle/>
          <a:p>
            <a:r>
              <a:rPr lang="en-US" altLang="zh-TW" sz="5400" dirty="0"/>
              <a:t>LLM Deployment Alternatives</a:t>
            </a:r>
            <a:endParaRPr lang="zh-TW" altLang="en-US" sz="5400" dirty="0"/>
          </a:p>
        </p:txBody>
      </p:sp>
    </p:spTree>
    <p:extLst>
      <p:ext uri="{BB962C8B-B14F-4D97-AF65-F5344CB8AC3E}">
        <p14:creationId xmlns:p14="http://schemas.microsoft.com/office/powerpoint/2010/main" val="4116544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47ACD0-2D96-471D-A96A-B7AEBEC914E5}"/>
              </a:ext>
            </a:extLst>
          </p:cNvPr>
          <p:cNvSpPr>
            <a:spLocks noGrp="1"/>
          </p:cNvSpPr>
          <p:nvPr>
            <p:ph type="title"/>
          </p:nvPr>
        </p:nvSpPr>
        <p:spPr/>
        <p:txBody>
          <a:bodyPr/>
          <a:lstStyle/>
          <a:p>
            <a:r>
              <a:rPr lang="en-US" altLang="zh-TW" dirty="0"/>
              <a:t>LLM Deployment Tools</a:t>
            </a:r>
            <a:endParaRPr lang="zh-TW" altLang="en-US" dirty="0"/>
          </a:p>
        </p:txBody>
      </p:sp>
      <p:graphicFrame>
        <p:nvGraphicFramePr>
          <p:cNvPr id="5" name="表格 5">
            <a:extLst>
              <a:ext uri="{FF2B5EF4-FFF2-40B4-BE49-F238E27FC236}">
                <a16:creationId xmlns:a16="http://schemas.microsoft.com/office/drawing/2014/main" id="{4D3CA43E-5898-4D19-BC8D-E09F3CAD33DA}"/>
              </a:ext>
            </a:extLst>
          </p:cNvPr>
          <p:cNvGraphicFramePr>
            <a:graphicFrameLocks noGrp="1"/>
          </p:cNvGraphicFramePr>
          <p:nvPr>
            <p:ph idx="1"/>
            <p:extLst>
              <p:ext uri="{D42A27DB-BD31-4B8C-83A1-F6EECF244321}">
                <p14:modId xmlns:p14="http://schemas.microsoft.com/office/powerpoint/2010/main" val="251825331"/>
              </p:ext>
            </p:extLst>
          </p:nvPr>
        </p:nvGraphicFramePr>
        <p:xfrm>
          <a:off x="733064" y="1457960"/>
          <a:ext cx="10725872" cy="3942080"/>
        </p:xfrm>
        <a:graphic>
          <a:graphicData uri="http://schemas.openxmlformats.org/drawingml/2006/table">
            <a:tbl>
              <a:tblPr firstRow="1" bandRow="1">
                <a:tableStyleId>{073A0DAA-6AF3-43AB-8588-CEC1D06C72B9}</a:tableStyleId>
              </a:tblPr>
              <a:tblGrid>
                <a:gridCol w="2681468">
                  <a:extLst>
                    <a:ext uri="{9D8B030D-6E8A-4147-A177-3AD203B41FA5}">
                      <a16:colId xmlns:a16="http://schemas.microsoft.com/office/drawing/2014/main" val="922997739"/>
                    </a:ext>
                  </a:extLst>
                </a:gridCol>
                <a:gridCol w="2681468">
                  <a:extLst>
                    <a:ext uri="{9D8B030D-6E8A-4147-A177-3AD203B41FA5}">
                      <a16:colId xmlns:a16="http://schemas.microsoft.com/office/drawing/2014/main" val="4285946544"/>
                    </a:ext>
                  </a:extLst>
                </a:gridCol>
                <a:gridCol w="2681468">
                  <a:extLst>
                    <a:ext uri="{9D8B030D-6E8A-4147-A177-3AD203B41FA5}">
                      <a16:colId xmlns:a16="http://schemas.microsoft.com/office/drawing/2014/main" val="3443379100"/>
                    </a:ext>
                  </a:extLst>
                </a:gridCol>
                <a:gridCol w="2681468">
                  <a:extLst>
                    <a:ext uri="{9D8B030D-6E8A-4147-A177-3AD203B41FA5}">
                      <a16:colId xmlns:a16="http://schemas.microsoft.com/office/drawing/2014/main" val="68184548"/>
                    </a:ext>
                  </a:extLst>
                </a:gridCol>
              </a:tblGrid>
              <a:tr h="370840">
                <a:tc>
                  <a:txBody>
                    <a:bodyPr/>
                    <a:lstStyle/>
                    <a:p>
                      <a:r>
                        <a:rPr lang="en-US" b="1" i="0" dirty="0">
                          <a:effectLst/>
                        </a:rPr>
                        <a:t>Feature</a:t>
                      </a:r>
                    </a:p>
                  </a:txBody>
                  <a:tcPr marL="99060" marR="99060" anchor="ctr"/>
                </a:tc>
                <a:tc>
                  <a:txBody>
                    <a:bodyPr/>
                    <a:lstStyle/>
                    <a:p>
                      <a:r>
                        <a:rPr lang="en-US" b="1" i="0" dirty="0">
                          <a:effectLst/>
                        </a:rPr>
                        <a:t>Transformers</a:t>
                      </a:r>
                    </a:p>
                  </a:txBody>
                  <a:tcPr marL="99060" marR="99060" anchor="ctr"/>
                </a:tc>
                <a:tc>
                  <a:txBody>
                    <a:bodyPr/>
                    <a:lstStyle/>
                    <a:p>
                      <a:r>
                        <a:rPr lang="en-US" b="1" i="0" dirty="0" err="1">
                          <a:effectLst/>
                        </a:rPr>
                        <a:t>Ollama</a:t>
                      </a:r>
                      <a:endParaRPr lang="en-US" b="1" i="0" dirty="0">
                        <a:effectLst/>
                      </a:endParaRPr>
                    </a:p>
                  </a:txBody>
                  <a:tcPr marL="99060" marR="99060" anchor="ctr"/>
                </a:tc>
                <a:tc>
                  <a:txBody>
                    <a:bodyPr/>
                    <a:lstStyle/>
                    <a:p>
                      <a:r>
                        <a:rPr lang="en-US" b="1" i="0" dirty="0">
                          <a:effectLst/>
                        </a:rPr>
                        <a:t>LM Studio</a:t>
                      </a:r>
                    </a:p>
                  </a:txBody>
                  <a:tcPr marL="99060" marR="99060" anchor="ctr"/>
                </a:tc>
                <a:extLst>
                  <a:ext uri="{0D108BD9-81ED-4DB2-BD59-A6C34878D82A}">
                    <a16:rowId xmlns:a16="http://schemas.microsoft.com/office/drawing/2014/main" val="3285794799"/>
                  </a:ext>
                </a:extLst>
              </a:tr>
              <a:tr h="370840">
                <a:tc>
                  <a:txBody>
                    <a:bodyPr/>
                    <a:lstStyle/>
                    <a:p>
                      <a:r>
                        <a:rPr lang="en-US" b="1" i="0">
                          <a:effectLst/>
                        </a:rPr>
                        <a:t>Primary Use</a:t>
                      </a:r>
                    </a:p>
                  </a:txBody>
                  <a:tcPr marL="99060" marR="99060" anchor="ctr"/>
                </a:tc>
                <a:tc>
                  <a:txBody>
                    <a:bodyPr/>
                    <a:lstStyle/>
                    <a:p>
                      <a:r>
                        <a:rPr lang="en-US" dirty="0">
                          <a:effectLst/>
                        </a:rPr>
                        <a:t>Running, fine-tuning, and deploying LLMs</a:t>
                      </a:r>
                    </a:p>
                  </a:txBody>
                  <a:tcPr marL="99060" marR="99060" anchor="ctr"/>
                </a:tc>
                <a:tc>
                  <a:txBody>
                    <a:bodyPr/>
                    <a:lstStyle/>
                    <a:p>
                      <a:r>
                        <a:rPr lang="en-US">
                          <a:effectLst/>
                        </a:rPr>
                        <a:t>Local, easy-to-use deployment of LLMs</a:t>
                      </a:r>
                    </a:p>
                  </a:txBody>
                  <a:tcPr marL="99060" marR="99060" anchor="ctr"/>
                </a:tc>
                <a:tc>
                  <a:txBody>
                    <a:bodyPr/>
                    <a:lstStyle/>
                    <a:p>
                      <a:r>
                        <a:rPr lang="en-US">
                          <a:effectLst/>
                        </a:rPr>
                        <a:t>Local LLMs with GUI-based interaction</a:t>
                      </a:r>
                    </a:p>
                  </a:txBody>
                  <a:tcPr marL="99060" marR="99060" anchor="ctr"/>
                </a:tc>
                <a:extLst>
                  <a:ext uri="{0D108BD9-81ED-4DB2-BD59-A6C34878D82A}">
                    <a16:rowId xmlns:a16="http://schemas.microsoft.com/office/drawing/2014/main" val="2512805582"/>
                  </a:ext>
                </a:extLst>
              </a:tr>
              <a:tr h="370840">
                <a:tc>
                  <a:txBody>
                    <a:bodyPr/>
                    <a:lstStyle/>
                    <a:p>
                      <a:r>
                        <a:rPr lang="en-US" b="1" i="0">
                          <a:effectLst/>
                        </a:rPr>
                        <a:t>User Interface</a:t>
                      </a:r>
                    </a:p>
                  </a:txBody>
                  <a:tcPr marL="99060" marR="99060" anchor="ctr"/>
                </a:tc>
                <a:tc>
                  <a:txBody>
                    <a:bodyPr/>
                    <a:lstStyle/>
                    <a:p>
                      <a:r>
                        <a:rPr lang="en-US">
                          <a:effectLst/>
                        </a:rPr>
                        <a:t>Python code (CLI/Script-based)</a:t>
                      </a:r>
                    </a:p>
                  </a:txBody>
                  <a:tcPr marL="99060" marR="99060" anchor="ctr"/>
                </a:tc>
                <a:tc>
                  <a:txBody>
                    <a:bodyPr/>
                    <a:lstStyle/>
                    <a:p>
                      <a:r>
                        <a:rPr lang="en-US">
                          <a:effectLst/>
                        </a:rPr>
                        <a:t>CLI-based, simple for local models</a:t>
                      </a:r>
                    </a:p>
                  </a:txBody>
                  <a:tcPr marL="99060" marR="99060" anchor="ctr"/>
                </a:tc>
                <a:tc>
                  <a:txBody>
                    <a:bodyPr/>
                    <a:lstStyle/>
                    <a:p>
                      <a:r>
                        <a:rPr lang="en-US" dirty="0">
                          <a:effectLst/>
                        </a:rPr>
                        <a:t>GUI-based, user-friendly for local use</a:t>
                      </a:r>
                    </a:p>
                  </a:txBody>
                  <a:tcPr marL="99060" marR="99060" anchor="ctr"/>
                </a:tc>
                <a:extLst>
                  <a:ext uri="{0D108BD9-81ED-4DB2-BD59-A6C34878D82A}">
                    <a16:rowId xmlns:a16="http://schemas.microsoft.com/office/drawing/2014/main" val="2299883921"/>
                  </a:ext>
                </a:extLst>
              </a:tr>
              <a:tr h="370840">
                <a:tc>
                  <a:txBody>
                    <a:bodyPr/>
                    <a:lstStyle/>
                    <a:p>
                      <a:r>
                        <a:rPr lang="en-US" b="1" i="0">
                          <a:effectLst/>
                        </a:rPr>
                        <a:t>Hardware Requirements</a:t>
                      </a:r>
                    </a:p>
                  </a:txBody>
                  <a:tcPr marL="99060" marR="99060" anchor="ctr"/>
                </a:tc>
                <a:tc>
                  <a:txBody>
                    <a:bodyPr/>
                    <a:lstStyle/>
                    <a:p>
                      <a:r>
                        <a:rPr lang="en-US">
                          <a:effectLst/>
                        </a:rPr>
                        <a:t>Flexible (depends on model)</a:t>
                      </a:r>
                    </a:p>
                  </a:txBody>
                  <a:tcPr marL="99060" marR="99060" anchor="ctr"/>
                </a:tc>
                <a:tc>
                  <a:txBody>
                    <a:bodyPr/>
                    <a:lstStyle/>
                    <a:p>
                      <a:r>
                        <a:rPr lang="en-US">
                          <a:effectLst/>
                        </a:rPr>
                        <a:t>Light-weight, works on most systems</a:t>
                      </a:r>
                    </a:p>
                  </a:txBody>
                  <a:tcPr marL="99060" marR="99060" anchor="ctr"/>
                </a:tc>
                <a:tc>
                  <a:txBody>
                    <a:bodyPr/>
                    <a:lstStyle/>
                    <a:p>
                      <a:r>
                        <a:rPr lang="en-US" dirty="0">
                          <a:effectLst/>
                        </a:rPr>
                        <a:t>Local models (limited by hardware)</a:t>
                      </a:r>
                    </a:p>
                  </a:txBody>
                  <a:tcPr marL="99060" marR="99060" anchor="ctr"/>
                </a:tc>
                <a:extLst>
                  <a:ext uri="{0D108BD9-81ED-4DB2-BD59-A6C34878D82A}">
                    <a16:rowId xmlns:a16="http://schemas.microsoft.com/office/drawing/2014/main" val="2642354163"/>
                  </a:ext>
                </a:extLst>
              </a:tr>
              <a:tr h="370840">
                <a:tc>
                  <a:txBody>
                    <a:bodyPr/>
                    <a:lstStyle/>
                    <a:p>
                      <a:r>
                        <a:rPr lang="en-US" b="1" i="0">
                          <a:effectLst/>
                        </a:rPr>
                        <a:t>Deployment Scale</a:t>
                      </a:r>
                    </a:p>
                  </a:txBody>
                  <a:tcPr marL="99060" marR="99060" anchor="ctr"/>
                </a:tc>
                <a:tc>
                  <a:txBody>
                    <a:bodyPr/>
                    <a:lstStyle/>
                    <a:p>
                      <a:r>
                        <a:rPr lang="en-US">
                          <a:effectLst/>
                        </a:rPr>
                        <a:t>Small to large-scale (with proper setup)</a:t>
                      </a:r>
                    </a:p>
                  </a:txBody>
                  <a:tcPr marL="99060" marR="99060" anchor="ctr"/>
                </a:tc>
                <a:tc>
                  <a:txBody>
                    <a:bodyPr/>
                    <a:lstStyle/>
                    <a:p>
                      <a:r>
                        <a:rPr lang="en-US">
                          <a:effectLst/>
                        </a:rPr>
                        <a:t>Small to medium-scale (local use)</a:t>
                      </a:r>
                    </a:p>
                  </a:txBody>
                  <a:tcPr marL="99060" marR="99060" anchor="ctr"/>
                </a:tc>
                <a:tc>
                  <a:txBody>
                    <a:bodyPr/>
                    <a:lstStyle/>
                    <a:p>
                      <a:r>
                        <a:rPr lang="en-US" dirty="0">
                          <a:effectLst/>
                        </a:rPr>
                        <a:t>Personal or small-scale deployment</a:t>
                      </a:r>
                    </a:p>
                  </a:txBody>
                  <a:tcPr marL="99060" marR="99060" anchor="ctr"/>
                </a:tc>
                <a:extLst>
                  <a:ext uri="{0D108BD9-81ED-4DB2-BD59-A6C34878D82A}">
                    <a16:rowId xmlns:a16="http://schemas.microsoft.com/office/drawing/2014/main" val="3702005691"/>
                  </a:ext>
                </a:extLst>
              </a:tr>
              <a:tr h="370840">
                <a:tc>
                  <a:txBody>
                    <a:bodyPr/>
                    <a:lstStyle/>
                    <a:p>
                      <a:r>
                        <a:rPr lang="en-US" b="1" i="0" dirty="0">
                          <a:effectLst/>
                        </a:rPr>
                        <a:t>Target</a:t>
                      </a:r>
                    </a:p>
                  </a:txBody>
                  <a:tcPr marL="99060" marR="99060" anchor="ctr"/>
                </a:tc>
                <a:tc>
                  <a:txBody>
                    <a:bodyPr/>
                    <a:lstStyle/>
                    <a:p>
                      <a:r>
                        <a:rPr lang="en-US" dirty="0">
                          <a:effectLst/>
                        </a:rPr>
                        <a:t>Flexibility and ease of use for researchers</a:t>
                      </a:r>
                    </a:p>
                  </a:txBody>
                  <a:tcPr marL="99060" marR="99060" anchor="ctr"/>
                </a:tc>
                <a:tc>
                  <a:txBody>
                    <a:bodyPr/>
                    <a:lstStyle/>
                    <a:p>
                      <a:r>
                        <a:rPr lang="en-US" dirty="0">
                          <a:effectLst/>
                        </a:rPr>
                        <a:t>Simplicity and accessibility</a:t>
                      </a:r>
                    </a:p>
                  </a:txBody>
                  <a:tcPr marL="99060" marR="99060" anchor="ctr"/>
                </a:tc>
                <a:tc>
                  <a:txBody>
                    <a:bodyPr/>
                    <a:lstStyle/>
                    <a:p>
                      <a:r>
                        <a:rPr lang="en-US" dirty="0">
                          <a:effectLst/>
                        </a:rPr>
                        <a:t>Simplicity, local deployment</a:t>
                      </a:r>
                    </a:p>
                  </a:txBody>
                  <a:tcPr marL="99060" marR="99060" anchor="ctr"/>
                </a:tc>
                <a:extLst>
                  <a:ext uri="{0D108BD9-81ED-4DB2-BD59-A6C34878D82A}">
                    <a16:rowId xmlns:a16="http://schemas.microsoft.com/office/drawing/2014/main" val="4011335285"/>
                  </a:ext>
                </a:extLst>
              </a:tr>
              <a:tr h="370840">
                <a:tc>
                  <a:txBody>
                    <a:bodyPr/>
                    <a:lstStyle/>
                    <a:p>
                      <a:r>
                        <a:rPr lang="en-US" b="1" i="0" dirty="0"/>
                        <a:t>Performance</a:t>
                      </a:r>
                    </a:p>
                  </a:txBody>
                  <a:tcPr anchor="ctr"/>
                </a:tc>
                <a:tc>
                  <a:txBody>
                    <a:bodyPr/>
                    <a:lstStyle/>
                    <a:p>
                      <a:r>
                        <a:rPr lang="en-US" dirty="0"/>
                        <a:t>Slow</a:t>
                      </a:r>
                    </a:p>
                  </a:txBody>
                  <a:tcPr anchor="ctr"/>
                </a:tc>
                <a:tc>
                  <a:txBody>
                    <a:bodyPr/>
                    <a:lstStyle/>
                    <a:p>
                      <a:r>
                        <a:rPr lang="en-US" dirty="0"/>
                        <a:t>Fast</a:t>
                      </a:r>
                    </a:p>
                  </a:txBody>
                  <a:tcPr anchor="ctr"/>
                </a:tc>
                <a:tc>
                  <a:txBody>
                    <a:bodyPr/>
                    <a:lstStyle/>
                    <a:p>
                      <a:r>
                        <a:rPr lang="en-US" dirty="0"/>
                        <a:t>Fast</a:t>
                      </a:r>
                    </a:p>
                  </a:txBody>
                  <a:tcPr anchor="ctr"/>
                </a:tc>
                <a:extLst>
                  <a:ext uri="{0D108BD9-81ED-4DB2-BD59-A6C34878D82A}">
                    <a16:rowId xmlns:a16="http://schemas.microsoft.com/office/drawing/2014/main" val="1480770114"/>
                  </a:ext>
                </a:extLst>
              </a:tr>
            </a:tbl>
          </a:graphicData>
        </a:graphic>
      </p:graphicFrame>
      <p:sp>
        <p:nvSpPr>
          <p:cNvPr id="4" name="投影片編號版面配置區 3">
            <a:extLst>
              <a:ext uri="{FF2B5EF4-FFF2-40B4-BE49-F238E27FC236}">
                <a16:creationId xmlns:a16="http://schemas.microsoft.com/office/drawing/2014/main" id="{84FC5519-21F1-4BA3-917E-36DF6B05FE30}"/>
              </a:ext>
            </a:extLst>
          </p:cNvPr>
          <p:cNvSpPr>
            <a:spLocks noGrp="1"/>
          </p:cNvSpPr>
          <p:nvPr>
            <p:ph type="sldNum" sz="quarter" idx="10"/>
          </p:nvPr>
        </p:nvSpPr>
        <p:spPr/>
        <p:txBody>
          <a:bodyPr/>
          <a:lstStyle/>
          <a:p>
            <a:pPr>
              <a:defRPr/>
            </a:pPr>
            <a:fld id="{CF627BE3-1269-44D5-A349-82FD5D94EBD8}" type="slidenum">
              <a:rPr lang="en-US" altLang="zh-TW" smtClean="0"/>
              <a:pPr>
                <a:defRPr/>
              </a:pPr>
              <a:t>68</a:t>
            </a:fld>
            <a:endParaRPr lang="en-US" altLang="zh-TW"/>
          </a:p>
        </p:txBody>
      </p:sp>
      <p:sp>
        <p:nvSpPr>
          <p:cNvPr id="6" name="文字方塊 5">
            <a:extLst>
              <a:ext uri="{FF2B5EF4-FFF2-40B4-BE49-F238E27FC236}">
                <a16:creationId xmlns:a16="http://schemas.microsoft.com/office/drawing/2014/main" id="{87124B65-EB53-4506-8C0B-A99985B05E0F}"/>
              </a:ext>
            </a:extLst>
          </p:cNvPr>
          <p:cNvSpPr txBox="1"/>
          <p:nvPr/>
        </p:nvSpPr>
        <p:spPr>
          <a:xfrm>
            <a:off x="601133" y="5686792"/>
            <a:ext cx="11159067" cy="646331"/>
          </a:xfrm>
          <a:prstGeom prst="rect">
            <a:avLst/>
          </a:prstGeom>
          <a:noFill/>
        </p:spPr>
        <p:txBody>
          <a:bodyPr wrap="square">
            <a:spAutoFit/>
          </a:bodyPr>
          <a:lstStyle/>
          <a:p>
            <a:pPr algn="ctr"/>
            <a:r>
              <a:rPr lang="en-US" altLang="zh-TW" dirty="0"/>
              <a:t>Out of all the deployment options, transformers is the </a:t>
            </a:r>
            <a:r>
              <a:rPr lang="en-US" altLang="zh-TW" b="1" dirty="0"/>
              <a:t>slowest</a:t>
            </a:r>
            <a:r>
              <a:rPr lang="en-US" altLang="zh-TW" dirty="0"/>
              <a:t>, transformers is mostly intended for development and not deployment</a:t>
            </a:r>
            <a:endParaRPr lang="zh-TW" altLang="en-US" b="1" dirty="0"/>
          </a:p>
        </p:txBody>
      </p:sp>
    </p:spTree>
    <p:extLst>
      <p:ext uri="{BB962C8B-B14F-4D97-AF65-F5344CB8AC3E}">
        <p14:creationId xmlns:p14="http://schemas.microsoft.com/office/powerpoint/2010/main" val="3709217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8D673D-255F-4A2E-81FA-C173B4727615}"/>
              </a:ext>
            </a:extLst>
          </p:cNvPr>
          <p:cNvSpPr>
            <a:spLocks noGrp="1"/>
          </p:cNvSpPr>
          <p:nvPr>
            <p:ph type="title"/>
          </p:nvPr>
        </p:nvSpPr>
        <p:spPr/>
        <p:txBody>
          <a:bodyPr/>
          <a:lstStyle/>
          <a:p>
            <a:r>
              <a:rPr lang="en-US" altLang="zh-TW" dirty="0" err="1"/>
              <a:t>Ollama</a:t>
            </a:r>
            <a:endParaRPr lang="zh-TW" altLang="en-US" dirty="0"/>
          </a:p>
        </p:txBody>
      </p:sp>
      <p:sp>
        <p:nvSpPr>
          <p:cNvPr id="3" name="內容版面配置區 2">
            <a:extLst>
              <a:ext uri="{FF2B5EF4-FFF2-40B4-BE49-F238E27FC236}">
                <a16:creationId xmlns:a16="http://schemas.microsoft.com/office/drawing/2014/main" id="{E8C88F0B-7AEA-483A-859E-EB9851F89B74}"/>
              </a:ext>
            </a:extLst>
          </p:cNvPr>
          <p:cNvSpPr>
            <a:spLocks noGrp="1"/>
          </p:cNvSpPr>
          <p:nvPr>
            <p:ph idx="1"/>
          </p:nvPr>
        </p:nvSpPr>
        <p:spPr/>
        <p:txBody>
          <a:bodyPr/>
          <a:lstStyle/>
          <a:p>
            <a:r>
              <a:rPr lang="en-US" altLang="zh-TW" sz="2400" dirty="0"/>
              <a:t>Great tool for hosting LLMs locally</a:t>
            </a:r>
          </a:p>
          <a:p>
            <a:r>
              <a:rPr lang="en-US" altLang="zh-TW" sz="2400" dirty="0"/>
              <a:t>Based on llama.cpp – optimized for speed</a:t>
            </a:r>
          </a:p>
          <a:p>
            <a:r>
              <a:rPr lang="en-US" altLang="zh-TW" sz="2400" dirty="0"/>
              <a:t>Works on Linux, Windows, macOS</a:t>
            </a:r>
          </a:p>
          <a:p>
            <a:r>
              <a:rPr lang="en-US" altLang="zh-TW" sz="2400" dirty="0"/>
              <a:t>Supports a wide variety of models – if you can’t find the model you are looking for, you can import your own model (in GGUF format)</a:t>
            </a:r>
            <a:endParaRPr lang="zh-TW" altLang="en-US" sz="2400" dirty="0"/>
          </a:p>
        </p:txBody>
      </p:sp>
      <p:sp>
        <p:nvSpPr>
          <p:cNvPr id="4" name="投影片編號版面配置區 3">
            <a:extLst>
              <a:ext uri="{FF2B5EF4-FFF2-40B4-BE49-F238E27FC236}">
                <a16:creationId xmlns:a16="http://schemas.microsoft.com/office/drawing/2014/main" id="{9A9EA638-CFA3-4478-867E-3C5CD5187DE8}"/>
              </a:ext>
            </a:extLst>
          </p:cNvPr>
          <p:cNvSpPr>
            <a:spLocks noGrp="1"/>
          </p:cNvSpPr>
          <p:nvPr>
            <p:ph type="sldNum" sz="quarter" idx="10"/>
          </p:nvPr>
        </p:nvSpPr>
        <p:spPr/>
        <p:txBody>
          <a:bodyPr/>
          <a:lstStyle/>
          <a:p>
            <a:pPr>
              <a:defRPr/>
            </a:pPr>
            <a:fld id="{CF627BE3-1269-44D5-A349-82FD5D94EBD8}" type="slidenum">
              <a:rPr lang="en-US" altLang="zh-TW" smtClean="0"/>
              <a:pPr>
                <a:defRPr/>
              </a:pPr>
              <a:t>69</a:t>
            </a:fld>
            <a:endParaRPr lang="en-US" altLang="zh-TW"/>
          </a:p>
        </p:txBody>
      </p:sp>
    </p:spTree>
    <p:extLst>
      <p:ext uri="{BB962C8B-B14F-4D97-AF65-F5344CB8AC3E}">
        <p14:creationId xmlns:p14="http://schemas.microsoft.com/office/powerpoint/2010/main" val="2921281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61AD6-5E94-4808-B62C-BC8F7008E305}"/>
              </a:ext>
            </a:extLst>
          </p:cNvPr>
          <p:cNvSpPr>
            <a:spLocks noGrp="1"/>
          </p:cNvSpPr>
          <p:nvPr>
            <p:ph type="title"/>
          </p:nvPr>
        </p:nvSpPr>
        <p:spPr/>
        <p:txBody>
          <a:bodyPr/>
          <a:lstStyle/>
          <a:p>
            <a:r>
              <a:rPr lang="en-US" altLang="zh-TW"/>
              <a:t>Essential Components of Function Calling</a:t>
            </a:r>
          </a:p>
        </p:txBody>
      </p:sp>
      <p:sp>
        <p:nvSpPr>
          <p:cNvPr id="3" name="內容版面配置區 2">
            <a:extLst>
              <a:ext uri="{FF2B5EF4-FFF2-40B4-BE49-F238E27FC236}">
                <a16:creationId xmlns:a16="http://schemas.microsoft.com/office/drawing/2014/main" id="{7D163A86-68FC-4698-86A8-5410D81D8C3B}"/>
              </a:ext>
            </a:extLst>
          </p:cNvPr>
          <p:cNvSpPr>
            <a:spLocks noGrp="1"/>
          </p:cNvSpPr>
          <p:nvPr>
            <p:ph idx="1"/>
          </p:nvPr>
        </p:nvSpPr>
        <p:spPr/>
        <p:txBody>
          <a:bodyPr/>
          <a:lstStyle/>
          <a:p>
            <a:pPr marL="514350" indent="-514350">
              <a:buFont typeface="+mj-lt"/>
              <a:buAutoNum type="arabicPeriod"/>
            </a:pPr>
            <a:r>
              <a:rPr lang="en-US" altLang="zh-TW" sz="2800" b="1" dirty="0"/>
              <a:t>Model:</a:t>
            </a:r>
            <a:r>
              <a:rPr lang="en-US" altLang="zh-TW" sz="2800" dirty="0"/>
              <a:t> does the model support function calling?</a:t>
            </a:r>
          </a:p>
          <a:p>
            <a:pPr marL="514350" indent="-514350">
              <a:buFont typeface="+mj-lt"/>
              <a:buAutoNum type="arabicPeriod"/>
            </a:pPr>
            <a:r>
              <a:rPr lang="en-US" altLang="zh-TW" sz="2800" b="1" dirty="0"/>
              <a:t>Prompt:</a:t>
            </a:r>
            <a:r>
              <a:rPr lang="en-US" altLang="zh-TW" sz="2800" dirty="0"/>
              <a:t> do the function descriptions describe the task clearly? Is the prompt clear?</a:t>
            </a:r>
          </a:p>
          <a:p>
            <a:pPr marL="514350" indent="-514350">
              <a:buFont typeface="+mj-lt"/>
              <a:buAutoNum type="arabicPeriod"/>
            </a:pPr>
            <a:r>
              <a:rPr lang="en-US" altLang="zh-TW" sz="2800" b="1" dirty="0"/>
              <a:t>External API:</a:t>
            </a:r>
            <a:r>
              <a:rPr lang="en-US" altLang="zh-TW" sz="2800" dirty="0"/>
              <a:t> does the application have API support?</a:t>
            </a:r>
          </a:p>
          <a:p>
            <a:endParaRPr lang="zh-TW" altLang="en-US" sz="2800" dirty="0"/>
          </a:p>
        </p:txBody>
      </p:sp>
      <p:sp>
        <p:nvSpPr>
          <p:cNvPr id="4" name="投影片編號版面配置區 3">
            <a:extLst>
              <a:ext uri="{FF2B5EF4-FFF2-40B4-BE49-F238E27FC236}">
                <a16:creationId xmlns:a16="http://schemas.microsoft.com/office/drawing/2014/main" id="{F7A5CDCC-A880-4D47-8A3C-F07B5B3DD6AC}"/>
              </a:ext>
            </a:extLst>
          </p:cNvPr>
          <p:cNvSpPr>
            <a:spLocks noGrp="1"/>
          </p:cNvSpPr>
          <p:nvPr>
            <p:ph type="sldNum" sz="quarter" idx="10"/>
          </p:nvPr>
        </p:nvSpPr>
        <p:spPr/>
        <p:txBody>
          <a:bodyPr/>
          <a:lstStyle/>
          <a:p>
            <a:pPr>
              <a:defRPr/>
            </a:pPr>
            <a:fld id="{CF627BE3-1269-44D5-A349-82FD5D94EBD8}" type="slidenum">
              <a:rPr lang="en-US" altLang="zh-TW" smtClean="0"/>
              <a:pPr>
                <a:defRPr/>
              </a:pPr>
              <a:t>7</a:t>
            </a:fld>
            <a:endParaRPr lang="en-US" altLang="zh-TW"/>
          </a:p>
        </p:txBody>
      </p:sp>
    </p:spTree>
    <p:extLst>
      <p:ext uri="{BB962C8B-B14F-4D97-AF65-F5344CB8AC3E}">
        <p14:creationId xmlns:p14="http://schemas.microsoft.com/office/powerpoint/2010/main" val="3743475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(Linux)</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70</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601133" y="1796533"/>
            <a:ext cx="6727370" cy="3477875"/>
          </a:xfrm>
          <a:prstGeom prst="rect">
            <a:avLst/>
          </a:prstGeom>
          <a:noFill/>
        </p:spPr>
        <p:txBody>
          <a:bodyPr wrap="square">
            <a:spAutoFit/>
          </a:bodyPr>
          <a:lstStyle/>
          <a:p>
            <a:r>
              <a:rPr lang="zh-TW" altLang="en-US" sz="2000" dirty="0"/>
              <a:t>curl -fsSL https://ollama.com/install.sh | sh</a:t>
            </a:r>
            <a:endParaRPr lang="en-US" altLang="zh-TW" sz="2000" dirty="0"/>
          </a:p>
          <a:p>
            <a:endParaRPr lang="en-US" altLang="zh-TW" sz="2000" dirty="0"/>
          </a:p>
          <a:p>
            <a:r>
              <a:rPr lang="en-US" altLang="zh-TW" sz="2000" b="1" dirty="0"/>
              <a:t>Downloading a model:</a:t>
            </a:r>
          </a:p>
          <a:p>
            <a:r>
              <a:rPr lang="en-US" altLang="zh-TW" sz="2000" dirty="0" err="1"/>
              <a:t>ollama</a:t>
            </a:r>
            <a:r>
              <a:rPr lang="en-US" altLang="zh-TW" sz="2000" dirty="0"/>
              <a:t> pull gemma3:1b-it-qat</a:t>
            </a:r>
          </a:p>
          <a:p>
            <a:endParaRPr lang="en-US" altLang="zh-TW" sz="2000" dirty="0"/>
          </a:p>
          <a:p>
            <a:r>
              <a:rPr lang="en-US" altLang="zh-TW" sz="2000" b="1" dirty="0"/>
              <a:t>Running a model:</a:t>
            </a:r>
          </a:p>
          <a:p>
            <a:r>
              <a:rPr lang="en-US" altLang="zh-TW" sz="2000" dirty="0" err="1"/>
              <a:t>ollama</a:t>
            </a:r>
            <a:r>
              <a:rPr lang="en-US" altLang="zh-TW" sz="2000" dirty="0"/>
              <a:t> run gemma3:1b-it-qat</a:t>
            </a:r>
          </a:p>
          <a:p>
            <a:endParaRPr lang="en-US" altLang="zh-TW" sz="2000" dirty="0"/>
          </a:p>
          <a:p>
            <a:r>
              <a:rPr lang="en-US" altLang="zh-TW" sz="2000" b="1" dirty="0"/>
              <a:t>Print out all available (downloaded) models</a:t>
            </a:r>
          </a:p>
          <a:p>
            <a:r>
              <a:rPr lang="en-US" altLang="zh-TW" sz="2000" dirty="0" err="1"/>
              <a:t>ollama</a:t>
            </a:r>
            <a:r>
              <a:rPr lang="en-US" altLang="zh-TW" sz="2000" dirty="0"/>
              <a:t> list</a:t>
            </a:r>
          </a:p>
          <a:p>
            <a:endParaRPr lang="en-US" altLang="zh-TW" sz="2000" dirty="0"/>
          </a:p>
        </p:txBody>
      </p:sp>
      <p:sp>
        <p:nvSpPr>
          <p:cNvPr id="7" name="文字方塊 6">
            <a:extLst>
              <a:ext uri="{FF2B5EF4-FFF2-40B4-BE49-F238E27FC236}">
                <a16:creationId xmlns:a16="http://schemas.microsoft.com/office/drawing/2014/main" id="{F3BBBABE-2EC1-4F50-A410-B4AFF99D7D56}"/>
              </a:ext>
            </a:extLst>
          </p:cNvPr>
          <p:cNvSpPr txBox="1"/>
          <p:nvPr/>
        </p:nvSpPr>
        <p:spPr>
          <a:xfrm>
            <a:off x="601133" y="1427201"/>
            <a:ext cx="6727370" cy="400110"/>
          </a:xfrm>
          <a:prstGeom prst="rect">
            <a:avLst/>
          </a:prstGeom>
          <a:noFill/>
        </p:spPr>
        <p:txBody>
          <a:bodyPr wrap="square">
            <a:spAutoFit/>
          </a:bodyPr>
          <a:lstStyle/>
          <a:p>
            <a:r>
              <a:rPr lang="en-US" altLang="zh-TW" sz="2000" b="1" dirty="0"/>
              <a:t>Installation:</a:t>
            </a:r>
            <a:endParaRPr lang="zh-TW" altLang="en-US" sz="2000" b="1" dirty="0"/>
          </a:p>
        </p:txBody>
      </p:sp>
      <p:pic>
        <p:nvPicPr>
          <p:cNvPr id="10" name="圖片 9">
            <a:extLst>
              <a:ext uri="{FF2B5EF4-FFF2-40B4-BE49-F238E27FC236}">
                <a16:creationId xmlns:a16="http://schemas.microsoft.com/office/drawing/2014/main" id="{103644A3-B44E-421C-89A8-2DAE21590E87}"/>
              </a:ext>
            </a:extLst>
          </p:cNvPr>
          <p:cNvPicPr>
            <a:picLocks noChangeAspect="1"/>
          </p:cNvPicPr>
          <p:nvPr/>
        </p:nvPicPr>
        <p:blipFill rotWithShape="1">
          <a:blip r:embed="rId2"/>
          <a:srcRect b="612"/>
          <a:stretch/>
        </p:blipFill>
        <p:spPr>
          <a:xfrm>
            <a:off x="6141592" y="1061702"/>
            <a:ext cx="5618608" cy="4763838"/>
          </a:xfrm>
          <a:prstGeom prst="rect">
            <a:avLst/>
          </a:prstGeom>
        </p:spPr>
      </p:pic>
      <p:sp>
        <p:nvSpPr>
          <p:cNvPr id="11" name="文字方塊 10">
            <a:extLst>
              <a:ext uri="{FF2B5EF4-FFF2-40B4-BE49-F238E27FC236}">
                <a16:creationId xmlns:a16="http://schemas.microsoft.com/office/drawing/2014/main" id="{29B155D0-CC30-4D5E-BE20-9638BA079AA7}"/>
              </a:ext>
            </a:extLst>
          </p:cNvPr>
          <p:cNvSpPr txBox="1"/>
          <p:nvPr/>
        </p:nvSpPr>
        <p:spPr>
          <a:xfrm>
            <a:off x="6141592" y="5853376"/>
            <a:ext cx="5618608" cy="369332"/>
          </a:xfrm>
          <a:prstGeom prst="rect">
            <a:avLst/>
          </a:prstGeom>
          <a:noFill/>
        </p:spPr>
        <p:txBody>
          <a:bodyPr wrap="square">
            <a:spAutoFit/>
          </a:bodyPr>
          <a:lstStyle/>
          <a:p>
            <a:pPr algn="ctr"/>
            <a:r>
              <a:rPr lang="en-US" altLang="zh-TW" dirty="0"/>
              <a:t>A non-exhaustive list of readily available models</a:t>
            </a:r>
            <a:endParaRPr lang="zh-TW" altLang="en-US" dirty="0"/>
          </a:p>
        </p:txBody>
      </p:sp>
    </p:spTree>
    <p:extLst>
      <p:ext uri="{BB962C8B-B14F-4D97-AF65-F5344CB8AC3E}">
        <p14:creationId xmlns:p14="http://schemas.microsoft.com/office/powerpoint/2010/main" val="2301952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(Windows)</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71</a:t>
            </a:fld>
            <a:endParaRPr lang="en-US" altLang="zh-TW"/>
          </a:p>
        </p:txBody>
      </p:sp>
      <p:sp>
        <p:nvSpPr>
          <p:cNvPr id="11" name="文字方塊 10">
            <a:extLst>
              <a:ext uri="{FF2B5EF4-FFF2-40B4-BE49-F238E27FC236}">
                <a16:creationId xmlns:a16="http://schemas.microsoft.com/office/drawing/2014/main" id="{29B155D0-CC30-4D5E-BE20-9638BA079AA7}"/>
              </a:ext>
            </a:extLst>
          </p:cNvPr>
          <p:cNvSpPr txBox="1"/>
          <p:nvPr/>
        </p:nvSpPr>
        <p:spPr>
          <a:xfrm>
            <a:off x="1363507" y="5960924"/>
            <a:ext cx="9634317" cy="369332"/>
          </a:xfrm>
          <a:prstGeom prst="rect">
            <a:avLst/>
          </a:prstGeom>
          <a:noFill/>
        </p:spPr>
        <p:txBody>
          <a:bodyPr wrap="square">
            <a:spAutoFit/>
          </a:bodyPr>
          <a:lstStyle/>
          <a:p>
            <a:pPr algn="ctr"/>
            <a:r>
              <a:rPr lang="en-US" altLang="zh-TW" dirty="0"/>
              <a:t>A straightforward installer is available for Windows (simply download and run)</a:t>
            </a:r>
            <a:endParaRPr lang="zh-TW" altLang="en-US" dirty="0"/>
          </a:p>
        </p:txBody>
      </p:sp>
      <p:pic>
        <p:nvPicPr>
          <p:cNvPr id="5" name="圖片 4">
            <a:extLst>
              <a:ext uri="{FF2B5EF4-FFF2-40B4-BE49-F238E27FC236}">
                <a16:creationId xmlns:a16="http://schemas.microsoft.com/office/drawing/2014/main" id="{96FEE0F7-7866-45F5-AD4B-5523F7FEFA0F}"/>
              </a:ext>
            </a:extLst>
          </p:cNvPr>
          <p:cNvPicPr>
            <a:picLocks noChangeAspect="1"/>
          </p:cNvPicPr>
          <p:nvPr/>
        </p:nvPicPr>
        <p:blipFill>
          <a:blip r:embed="rId2"/>
          <a:stretch>
            <a:fillRect/>
          </a:stretch>
        </p:blipFill>
        <p:spPr>
          <a:xfrm>
            <a:off x="2475995" y="1113581"/>
            <a:ext cx="7409341" cy="4630838"/>
          </a:xfrm>
          <a:prstGeom prst="rect">
            <a:avLst/>
          </a:prstGeom>
        </p:spPr>
      </p:pic>
    </p:spTree>
    <p:extLst>
      <p:ext uri="{BB962C8B-B14F-4D97-AF65-F5344CB8AC3E}">
        <p14:creationId xmlns:p14="http://schemas.microsoft.com/office/powerpoint/2010/main" val="3766328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Running </a:t>
            </a:r>
            <a:r>
              <a:rPr lang="en-US" altLang="zh-TW" dirty="0" err="1"/>
              <a:t>Ollama</a:t>
            </a:r>
            <a:r>
              <a:rPr lang="en-US" altLang="zh-TW" dirty="0"/>
              <a:t> as a Chatbot on Command Line</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72</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2816981" y="5842337"/>
            <a:ext cx="6727370" cy="707886"/>
          </a:xfrm>
          <a:prstGeom prst="rect">
            <a:avLst/>
          </a:prstGeom>
          <a:noFill/>
        </p:spPr>
        <p:txBody>
          <a:bodyPr wrap="square">
            <a:spAutoFit/>
          </a:bodyPr>
          <a:lstStyle/>
          <a:p>
            <a:pPr algn="ctr"/>
            <a:r>
              <a:rPr lang="en-US" altLang="zh-TW" sz="2000" dirty="0"/>
              <a:t>Use the command:</a:t>
            </a:r>
            <a:r>
              <a:rPr lang="en-US" altLang="zh-TW" sz="2000" b="1" dirty="0"/>
              <a:t> </a:t>
            </a:r>
            <a:r>
              <a:rPr lang="en-US" altLang="zh-TW" sz="2000" b="1" dirty="0" err="1"/>
              <a:t>ollama</a:t>
            </a:r>
            <a:r>
              <a:rPr lang="en-US" altLang="zh-TW" sz="2000" b="1" dirty="0"/>
              <a:t> run</a:t>
            </a:r>
            <a:r>
              <a:rPr lang="en-US" altLang="zh-TW" sz="2000" dirty="0"/>
              <a:t> gemma3:1b-it-qat</a:t>
            </a:r>
          </a:p>
          <a:p>
            <a:endParaRPr lang="en-US" altLang="zh-TW" sz="2000" dirty="0"/>
          </a:p>
        </p:txBody>
      </p:sp>
      <p:pic>
        <p:nvPicPr>
          <p:cNvPr id="5" name="圖片 4">
            <a:extLst>
              <a:ext uri="{FF2B5EF4-FFF2-40B4-BE49-F238E27FC236}">
                <a16:creationId xmlns:a16="http://schemas.microsoft.com/office/drawing/2014/main" id="{41133749-4F75-4C87-A792-D46F1988692E}"/>
              </a:ext>
            </a:extLst>
          </p:cNvPr>
          <p:cNvPicPr>
            <a:picLocks noChangeAspect="1"/>
          </p:cNvPicPr>
          <p:nvPr/>
        </p:nvPicPr>
        <p:blipFill rotWithShape="1">
          <a:blip r:embed="rId2"/>
          <a:srcRect l="12693" t="23460" r="8931" b="23375"/>
          <a:stretch/>
        </p:blipFill>
        <p:spPr>
          <a:xfrm>
            <a:off x="601132" y="1124283"/>
            <a:ext cx="10872409" cy="4609433"/>
          </a:xfrm>
          <a:prstGeom prst="rect">
            <a:avLst/>
          </a:prstGeom>
        </p:spPr>
      </p:pic>
    </p:spTree>
    <p:extLst>
      <p:ext uri="{BB962C8B-B14F-4D97-AF65-F5344CB8AC3E}">
        <p14:creationId xmlns:p14="http://schemas.microsoft.com/office/powerpoint/2010/main" val="608841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Working With </a:t>
            </a:r>
            <a:r>
              <a:rPr lang="en-US" altLang="zh-TW" dirty="0" err="1"/>
              <a:t>Modelfiles</a:t>
            </a:r>
            <a:r>
              <a:rPr lang="en-US" altLang="zh-TW" dirty="0"/>
              <a:t> in </a:t>
            </a:r>
            <a:r>
              <a:rPr lang="en-US" altLang="zh-TW" dirty="0" err="1"/>
              <a:t>Ollama</a:t>
            </a:r>
            <a:r>
              <a:rPr lang="en-US" altLang="zh-TW" dirty="0"/>
              <a:t> (Linux)</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73</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514046" y="1693592"/>
            <a:ext cx="7846181" cy="2862322"/>
          </a:xfrm>
          <a:prstGeom prst="rect">
            <a:avLst/>
          </a:prstGeom>
          <a:noFill/>
        </p:spPr>
        <p:txBody>
          <a:bodyPr wrap="square">
            <a:spAutoFit/>
          </a:bodyPr>
          <a:lstStyle/>
          <a:p>
            <a:endParaRPr lang="en-US" altLang="zh-TW" sz="2000" dirty="0"/>
          </a:p>
          <a:p>
            <a:r>
              <a:rPr lang="en-US" altLang="zh-TW" sz="2000" b="1" dirty="0"/>
              <a:t>Running your own model:</a:t>
            </a:r>
          </a:p>
          <a:p>
            <a:r>
              <a:rPr lang="en-US" altLang="zh-TW" sz="2000" dirty="0"/>
              <a:t>&gt;&gt;&gt;</a:t>
            </a:r>
            <a:r>
              <a:rPr lang="zh-TW" altLang="en-US" sz="2000" dirty="0"/>
              <a:t> </a:t>
            </a:r>
            <a:r>
              <a:rPr lang="en-US" altLang="zh-TW" sz="2000" dirty="0" err="1"/>
              <a:t>ollama</a:t>
            </a:r>
            <a:r>
              <a:rPr lang="en-US" altLang="zh-TW" sz="2000" dirty="0"/>
              <a:t> create </a:t>
            </a:r>
            <a:r>
              <a:rPr lang="en-US" altLang="zh-TW" sz="2000" dirty="0" err="1"/>
              <a:t>mymodel</a:t>
            </a:r>
            <a:r>
              <a:rPr lang="en-US" altLang="zh-TW" sz="2000" dirty="0"/>
              <a:t> –f modelfile.txt</a:t>
            </a:r>
          </a:p>
          <a:p>
            <a:r>
              <a:rPr lang="en-US" altLang="zh-TW" sz="2000" dirty="0"/>
              <a:t>&gt;&gt;&gt;</a:t>
            </a:r>
            <a:r>
              <a:rPr lang="zh-TW" altLang="en-US" sz="2000" dirty="0"/>
              <a:t> </a:t>
            </a:r>
            <a:r>
              <a:rPr lang="en-US" altLang="zh-TW" sz="2000" dirty="0" err="1"/>
              <a:t>ollama</a:t>
            </a:r>
            <a:r>
              <a:rPr lang="en-US" altLang="zh-TW" sz="2000" dirty="0"/>
              <a:t> run </a:t>
            </a:r>
            <a:r>
              <a:rPr lang="en-US" altLang="zh-TW" sz="2000" dirty="0" err="1"/>
              <a:t>mymodel</a:t>
            </a:r>
            <a:endParaRPr lang="en-US" altLang="zh-TW" sz="2000" dirty="0"/>
          </a:p>
          <a:p>
            <a:endParaRPr lang="en-US" altLang="zh-TW" sz="2000" dirty="0"/>
          </a:p>
          <a:p>
            <a:r>
              <a:rPr lang="en-US" altLang="zh-TW" sz="2000" b="1" dirty="0"/>
              <a:t>Quantizing a model:</a:t>
            </a:r>
          </a:p>
          <a:p>
            <a:r>
              <a:rPr lang="en-US" altLang="zh-TW" sz="2000" dirty="0"/>
              <a:t>&gt;&gt;&gt;</a:t>
            </a:r>
            <a:r>
              <a:rPr lang="zh-TW" altLang="en-US" sz="2000" dirty="0"/>
              <a:t> </a:t>
            </a:r>
            <a:r>
              <a:rPr lang="it-IT" altLang="zh-TW" sz="2000" dirty="0"/>
              <a:t>ollama create --quantize q4_K_M mymodel_q –f </a:t>
            </a:r>
            <a:r>
              <a:rPr lang="en-US" altLang="zh-TW" sz="2000" dirty="0"/>
              <a:t>modelfile.txt</a:t>
            </a:r>
            <a:endParaRPr lang="it-IT" altLang="zh-TW" sz="2000" dirty="0"/>
          </a:p>
          <a:p>
            <a:r>
              <a:rPr lang="en-US" altLang="zh-TW" sz="2000" dirty="0"/>
              <a:t>&gt;&gt;&gt;</a:t>
            </a:r>
            <a:r>
              <a:rPr lang="zh-TW" altLang="en-US" sz="2000" dirty="0"/>
              <a:t> </a:t>
            </a:r>
            <a:r>
              <a:rPr lang="en-US" altLang="zh-TW" sz="2000" dirty="0" err="1"/>
              <a:t>ollama</a:t>
            </a:r>
            <a:r>
              <a:rPr lang="en-US" altLang="zh-TW" sz="2000" dirty="0"/>
              <a:t> run </a:t>
            </a:r>
            <a:r>
              <a:rPr lang="it-IT" altLang="zh-TW" sz="2000" dirty="0"/>
              <a:t>mymodel_q </a:t>
            </a:r>
            <a:endParaRPr lang="en-US" altLang="zh-TW" sz="2000" dirty="0"/>
          </a:p>
          <a:p>
            <a:endParaRPr lang="en-US" altLang="zh-TW" sz="2000" dirty="0"/>
          </a:p>
        </p:txBody>
      </p:sp>
      <p:sp>
        <p:nvSpPr>
          <p:cNvPr id="7" name="文字方塊 6">
            <a:extLst>
              <a:ext uri="{FF2B5EF4-FFF2-40B4-BE49-F238E27FC236}">
                <a16:creationId xmlns:a16="http://schemas.microsoft.com/office/drawing/2014/main" id="{F3BBBABE-2EC1-4F50-A410-B4AFF99D7D56}"/>
              </a:ext>
            </a:extLst>
          </p:cNvPr>
          <p:cNvSpPr txBox="1"/>
          <p:nvPr/>
        </p:nvSpPr>
        <p:spPr>
          <a:xfrm>
            <a:off x="514047" y="1324260"/>
            <a:ext cx="10330542" cy="400110"/>
          </a:xfrm>
          <a:prstGeom prst="rect">
            <a:avLst/>
          </a:prstGeom>
          <a:noFill/>
        </p:spPr>
        <p:txBody>
          <a:bodyPr wrap="square">
            <a:spAutoFit/>
          </a:bodyPr>
          <a:lstStyle/>
          <a:p>
            <a:r>
              <a:rPr lang="en-US" altLang="zh-TW" sz="2000" b="1" dirty="0"/>
              <a:t>With </a:t>
            </a:r>
            <a:r>
              <a:rPr lang="en-US" altLang="zh-TW" sz="2000" b="1" dirty="0" err="1"/>
              <a:t>Modelfiles</a:t>
            </a:r>
            <a:r>
              <a:rPr lang="en-US" altLang="zh-TW" sz="2000" b="1" dirty="0"/>
              <a:t>, you can have greater control over the LLM hosted on </a:t>
            </a:r>
            <a:r>
              <a:rPr lang="en-US" altLang="zh-TW" sz="2000" b="1" dirty="0" err="1"/>
              <a:t>Ollama</a:t>
            </a:r>
            <a:endParaRPr lang="zh-TW" altLang="en-US" sz="2000" b="1" dirty="0"/>
          </a:p>
        </p:txBody>
      </p:sp>
      <p:sp>
        <p:nvSpPr>
          <p:cNvPr id="11" name="文字方塊 10">
            <a:extLst>
              <a:ext uri="{FF2B5EF4-FFF2-40B4-BE49-F238E27FC236}">
                <a16:creationId xmlns:a16="http://schemas.microsoft.com/office/drawing/2014/main" id="{29B155D0-CC30-4D5E-BE20-9638BA079AA7}"/>
              </a:ext>
            </a:extLst>
          </p:cNvPr>
          <p:cNvSpPr txBox="1"/>
          <p:nvPr/>
        </p:nvSpPr>
        <p:spPr>
          <a:xfrm>
            <a:off x="8087362" y="5266830"/>
            <a:ext cx="3977640" cy="923330"/>
          </a:xfrm>
          <a:prstGeom prst="rect">
            <a:avLst/>
          </a:prstGeom>
          <a:noFill/>
        </p:spPr>
        <p:txBody>
          <a:bodyPr wrap="square">
            <a:spAutoFit/>
          </a:bodyPr>
          <a:lstStyle/>
          <a:p>
            <a:pPr algn="ctr"/>
            <a:r>
              <a:rPr lang="en-US" altLang="zh-TW" dirty="0"/>
              <a:t>An example of what a </a:t>
            </a:r>
            <a:r>
              <a:rPr lang="en-US" altLang="zh-TW" dirty="0" err="1"/>
              <a:t>Modelfile</a:t>
            </a:r>
            <a:r>
              <a:rPr lang="en-US" altLang="zh-TW" dirty="0"/>
              <a:t> would look like. The FROM line is mandatory (path to the model)</a:t>
            </a:r>
            <a:endParaRPr lang="zh-TW" altLang="en-US" dirty="0"/>
          </a:p>
        </p:txBody>
      </p:sp>
      <p:pic>
        <p:nvPicPr>
          <p:cNvPr id="8" name="圖片 7">
            <a:extLst>
              <a:ext uri="{FF2B5EF4-FFF2-40B4-BE49-F238E27FC236}">
                <a16:creationId xmlns:a16="http://schemas.microsoft.com/office/drawing/2014/main" id="{2D4A79E0-8C4F-426C-96A6-EBC3E5755398}"/>
              </a:ext>
            </a:extLst>
          </p:cNvPr>
          <p:cNvPicPr>
            <a:picLocks noChangeAspect="1"/>
          </p:cNvPicPr>
          <p:nvPr/>
        </p:nvPicPr>
        <p:blipFill rotWithShape="1">
          <a:blip r:embed="rId2"/>
          <a:srcRect l="3208" r="70430" b="13499"/>
          <a:stretch/>
        </p:blipFill>
        <p:spPr>
          <a:xfrm>
            <a:off x="8087362" y="1799724"/>
            <a:ext cx="3977640" cy="3423957"/>
          </a:xfrm>
          <a:prstGeom prst="rect">
            <a:avLst/>
          </a:prstGeom>
        </p:spPr>
      </p:pic>
    </p:spTree>
    <p:extLst>
      <p:ext uri="{BB962C8B-B14F-4D97-AF65-F5344CB8AC3E}">
        <p14:creationId xmlns:p14="http://schemas.microsoft.com/office/powerpoint/2010/main" val="2349582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dirty="0"/>
              <a:t>Using </a:t>
            </a:r>
            <a:r>
              <a:rPr lang="en-US" altLang="zh-TW" dirty="0" err="1"/>
              <a:t>Ollama</a:t>
            </a:r>
            <a:r>
              <a:rPr lang="en-US" altLang="zh-TW" dirty="0"/>
              <a:t> as a Server</a:t>
            </a:r>
            <a:endParaRPr lang="zh-TW" altLang="en-US" dirty="0"/>
          </a:p>
        </p:txBody>
      </p:sp>
      <p:sp>
        <p:nvSpPr>
          <p:cNvPr id="3" name="內容版面配置區 2">
            <a:extLst>
              <a:ext uri="{FF2B5EF4-FFF2-40B4-BE49-F238E27FC236}">
                <a16:creationId xmlns:a16="http://schemas.microsoft.com/office/drawing/2014/main" id="{F90C46FD-F674-482A-B82F-CEE188EF4689}"/>
              </a:ext>
            </a:extLst>
          </p:cNvPr>
          <p:cNvSpPr>
            <a:spLocks noGrp="1"/>
          </p:cNvSpPr>
          <p:nvPr>
            <p:ph idx="1"/>
          </p:nvPr>
        </p:nvSpPr>
        <p:spPr/>
        <p:txBody>
          <a:bodyPr/>
          <a:lstStyle/>
          <a:p>
            <a:r>
              <a:rPr lang="en-US" altLang="zh-TW" sz="2800" dirty="0"/>
              <a:t>A command line chatbot isn’t very useful, but </a:t>
            </a:r>
            <a:r>
              <a:rPr lang="en-US" altLang="zh-TW" sz="2800" dirty="0" err="1"/>
              <a:t>Ollama</a:t>
            </a:r>
            <a:r>
              <a:rPr lang="en-US" altLang="zh-TW" sz="2800" dirty="0"/>
              <a:t> can be used as a server to handle query requests</a:t>
            </a:r>
          </a:p>
          <a:p>
            <a:r>
              <a:rPr lang="en-US" altLang="zh-TW" sz="2800" dirty="0"/>
              <a:t>How do we set up an </a:t>
            </a:r>
            <a:r>
              <a:rPr lang="en-US" altLang="zh-TW" sz="2800" dirty="0" err="1"/>
              <a:t>Ollama</a:t>
            </a:r>
            <a:r>
              <a:rPr lang="en-US" altLang="zh-TW" sz="2800" dirty="0"/>
              <a:t> server?</a:t>
            </a:r>
          </a:p>
          <a:p>
            <a:pPr lvl="1"/>
            <a:r>
              <a:rPr lang="en-US" altLang="zh-TW" sz="2400" dirty="0"/>
              <a:t>On your machine’s bootup, </a:t>
            </a:r>
            <a:r>
              <a:rPr lang="en-US" altLang="zh-TW" sz="2400" dirty="0" err="1"/>
              <a:t>Ollama</a:t>
            </a:r>
            <a:r>
              <a:rPr lang="en-US" altLang="zh-TW" sz="2400" dirty="0"/>
              <a:t> should already be running by default, if not, run </a:t>
            </a:r>
            <a:r>
              <a:rPr lang="en-US" altLang="zh-TW" sz="2400" dirty="0" err="1">
                <a:latin typeface="Consolas" panose="020B0609020204030204" pitchFamily="49" charset="0"/>
              </a:rPr>
              <a:t>ollama</a:t>
            </a:r>
            <a:r>
              <a:rPr lang="en-US" altLang="zh-TW" sz="2400" dirty="0">
                <a:latin typeface="Consolas" panose="020B0609020204030204" pitchFamily="49" charset="0"/>
              </a:rPr>
              <a:t> serve</a:t>
            </a:r>
          </a:p>
          <a:p>
            <a:r>
              <a:rPr lang="en-US" altLang="zh-TW" sz="2800" dirty="0"/>
              <a:t>What models are available?</a:t>
            </a:r>
          </a:p>
          <a:p>
            <a:pPr lvl="1"/>
            <a:r>
              <a:rPr lang="en-US" altLang="zh-TW" sz="2400" dirty="0"/>
              <a:t>All of the model listed when you call </a:t>
            </a:r>
            <a:r>
              <a:rPr lang="en-US" altLang="zh-TW" sz="2400" dirty="0" err="1">
                <a:latin typeface="Consolas" panose="020B0609020204030204" pitchFamily="49" charset="0"/>
              </a:rPr>
              <a:t>ollama</a:t>
            </a:r>
            <a:r>
              <a:rPr lang="en-US" altLang="zh-TW" sz="2400" dirty="0">
                <a:latin typeface="Consolas" panose="020B0609020204030204" pitchFamily="49" charset="0"/>
              </a:rPr>
              <a:t> list</a:t>
            </a:r>
            <a:endParaRPr lang="en-US" altLang="zh-TW" sz="2400" dirty="0"/>
          </a:p>
          <a:p>
            <a:r>
              <a:rPr lang="en-US" altLang="zh-TW" sz="2800" dirty="0"/>
              <a:t>What is the server’s address?</a:t>
            </a:r>
          </a:p>
          <a:p>
            <a:pPr lvl="1"/>
            <a:r>
              <a:rPr lang="en-US" altLang="zh-TW" sz="2400" dirty="0"/>
              <a:t>By default, the </a:t>
            </a:r>
            <a:r>
              <a:rPr lang="en-US" altLang="zh-TW" sz="2400" dirty="0" err="1"/>
              <a:t>Ollama</a:t>
            </a:r>
            <a:r>
              <a:rPr lang="en-US" altLang="zh-TW" sz="2400" dirty="0"/>
              <a:t> server is posted on </a:t>
            </a:r>
            <a:r>
              <a:rPr lang="en-US" altLang="zh-TW" sz="2400" dirty="0">
                <a:hlinkClick r:id="rId2"/>
              </a:rPr>
              <a:t>http://localhost:11434/v1</a:t>
            </a:r>
            <a:r>
              <a:rPr lang="en-US" altLang="zh-TW" sz="2400" dirty="0"/>
              <a:t> </a:t>
            </a:r>
            <a:endParaRPr lang="zh-TW" altLang="en-US" sz="24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74</a:t>
            </a:fld>
            <a:endParaRPr lang="en-US" altLang="zh-TW"/>
          </a:p>
        </p:txBody>
      </p:sp>
    </p:spTree>
    <p:extLst>
      <p:ext uri="{BB962C8B-B14F-4D97-AF65-F5344CB8AC3E}">
        <p14:creationId xmlns:p14="http://schemas.microsoft.com/office/powerpoint/2010/main" val="4052056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sz="2800" dirty="0"/>
              <a:t>Sending a Query to Your </a:t>
            </a:r>
            <a:r>
              <a:rPr lang="en-US" altLang="zh-TW" sz="2800" dirty="0" err="1"/>
              <a:t>Ollama</a:t>
            </a:r>
            <a:r>
              <a:rPr lang="en-US" altLang="zh-TW" sz="2800" dirty="0"/>
              <a:t> Server (inference_ollama.py)</a:t>
            </a:r>
            <a:endParaRPr lang="zh-TW" altLang="en-US" sz="28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75</a:t>
            </a:fld>
            <a:endParaRPr lang="en-US" altLang="zh-TW"/>
          </a:p>
        </p:txBody>
      </p:sp>
      <p:pic>
        <p:nvPicPr>
          <p:cNvPr id="7" name="內容版面配置區 6">
            <a:extLst>
              <a:ext uri="{FF2B5EF4-FFF2-40B4-BE49-F238E27FC236}">
                <a16:creationId xmlns:a16="http://schemas.microsoft.com/office/drawing/2014/main" id="{279B6DF6-D8A4-4A80-8004-C623DD4436A9}"/>
              </a:ext>
            </a:extLst>
          </p:cNvPr>
          <p:cNvPicPr>
            <a:picLocks noGrp="1" noChangeAspect="1"/>
          </p:cNvPicPr>
          <p:nvPr>
            <p:ph idx="1"/>
          </p:nvPr>
        </p:nvPicPr>
        <p:blipFill>
          <a:blip r:embed="rId2"/>
          <a:stretch>
            <a:fillRect/>
          </a:stretch>
        </p:blipFill>
        <p:spPr>
          <a:xfrm>
            <a:off x="126998" y="3298784"/>
            <a:ext cx="9737112" cy="2766349"/>
          </a:xfrm>
        </p:spPr>
      </p:pic>
      <p:pic>
        <p:nvPicPr>
          <p:cNvPr id="9" name="圖片 8">
            <a:extLst>
              <a:ext uri="{FF2B5EF4-FFF2-40B4-BE49-F238E27FC236}">
                <a16:creationId xmlns:a16="http://schemas.microsoft.com/office/drawing/2014/main" id="{A5C53D4B-D69E-43EC-90A8-B9026ABD83C1}"/>
              </a:ext>
            </a:extLst>
          </p:cNvPr>
          <p:cNvPicPr>
            <a:picLocks noChangeAspect="1"/>
          </p:cNvPicPr>
          <p:nvPr/>
        </p:nvPicPr>
        <p:blipFill>
          <a:blip r:embed="rId3"/>
          <a:stretch>
            <a:fillRect/>
          </a:stretch>
        </p:blipFill>
        <p:spPr>
          <a:xfrm>
            <a:off x="219709" y="1151519"/>
            <a:ext cx="9019914" cy="1823175"/>
          </a:xfrm>
          <a:prstGeom prst="rect">
            <a:avLst/>
          </a:prstGeom>
        </p:spPr>
      </p:pic>
      <p:sp>
        <p:nvSpPr>
          <p:cNvPr id="10" name="文字方塊 9">
            <a:extLst>
              <a:ext uri="{FF2B5EF4-FFF2-40B4-BE49-F238E27FC236}">
                <a16:creationId xmlns:a16="http://schemas.microsoft.com/office/drawing/2014/main" id="{646E6160-A243-40DF-B2D7-9463BA6B28F9}"/>
              </a:ext>
            </a:extLst>
          </p:cNvPr>
          <p:cNvSpPr txBox="1"/>
          <p:nvPr/>
        </p:nvSpPr>
        <p:spPr>
          <a:xfrm>
            <a:off x="9341496" y="1878440"/>
            <a:ext cx="2630795" cy="369332"/>
          </a:xfrm>
          <a:prstGeom prst="rect">
            <a:avLst/>
          </a:prstGeom>
          <a:noFill/>
        </p:spPr>
        <p:txBody>
          <a:bodyPr wrap="square">
            <a:spAutoFit/>
          </a:bodyPr>
          <a:lstStyle/>
          <a:p>
            <a:pPr algn="ctr"/>
            <a:r>
              <a:rPr lang="en-US" altLang="zh-TW" dirty="0"/>
              <a:t>List of available LLMs</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8529549" y="5578603"/>
            <a:ext cx="3379081" cy="646331"/>
          </a:xfrm>
          <a:prstGeom prst="rect">
            <a:avLst/>
          </a:prstGeom>
          <a:noFill/>
        </p:spPr>
        <p:txBody>
          <a:bodyPr wrap="square">
            <a:spAutoFit/>
          </a:bodyPr>
          <a:lstStyle/>
          <a:p>
            <a:r>
              <a:rPr lang="en-US" altLang="zh-TW" dirty="0"/>
              <a:t>The model name should match that shown in </a:t>
            </a:r>
            <a:r>
              <a:rPr lang="en-US" altLang="zh-TW" dirty="0" err="1"/>
              <a:t>ollama</a:t>
            </a:r>
            <a:r>
              <a:rPr lang="en-US" altLang="zh-TW" dirty="0"/>
              <a:t> list</a:t>
            </a:r>
            <a:endParaRPr lang="zh-TW" altLang="en-US" dirty="0"/>
          </a:p>
        </p:txBody>
      </p:sp>
    </p:spTree>
    <p:extLst>
      <p:ext uri="{BB962C8B-B14F-4D97-AF65-F5344CB8AC3E}">
        <p14:creationId xmlns:p14="http://schemas.microsoft.com/office/powerpoint/2010/main" val="2014701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Sending a Query to Your </a:t>
            </a:r>
            <a:r>
              <a:rPr kumimoji="1" lang="en-US" altLang="zh-TW" sz="28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Server (inference_ollama.py)</a:t>
            </a:r>
            <a:endParaRPr lang="zh-TW" altLang="en-US"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76</a:t>
            </a:fld>
            <a:endParaRPr lang="en-US" altLang="zh-TW"/>
          </a:p>
        </p:txBody>
      </p:sp>
      <p:sp>
        <p:nvSpPr>
          <p:cNvPr id="10" name="文字方塊 9">
            <a:extLst>
              <a:ext uri="{FF2B5EF4-FFF2-40B4-BE49-F238E27FC236}">
                <a16:creationId xmlns:a16="http://schemas.microsoft.com/office/drawing/2014/main" id="{646E6160-A243-40DF-B2D7-9463BA6B28F9}"/>
              </a:ext>
            </a:extLst>
          </p:cNvPr>
          <p:cNvSpPr txBox="1"/>
          <p:nvPr/>
        </p:nvSpPr>
        <p:spPr>
          <a:xfrm>
            <a:off x="6818215" y="1774268"/>
            <a:ext cx="5090415" cy="646331"/>
          </a:xfrm>
          <a:prstGeom prst="rect">
            <a:avLst/>
          </a:prstGeom>
          <a:noFill/>
        </p:spPr>
        <p:txBody>
          <a:bodyPr wrap="square">
            <a:spAutoFit/>
          </a:bodyPr>
          <a:lstStyle/>
          <a:p>
            <a:r>
              <a:rPr lang="en-US" altLang="zh-TW" dirty="0"/>
              <a:t>Label your query and add any system prompts you wish</a:t>
            </a:r>
            <a:endParaRPr lang="zh-TW" altLang="en-US" dirty="0"/>
          </a:p>
        </p:txBody>
      </p:sp>
      <p:pic>
        <p:nvPicPr>
          <p:cNvPr id="6" name="內容版面配置區 5">
            <a:extLst>
              <a:ext uri="{FF2B5EF4-FFF2-40B4-BE49-F238E27FC236}">
                <a16:creationId xmlns:a16="http://schemas.microsoft.com/office/drawing/2014/main" id="{6CAED913-C797-4B1A-84B4-58123BD575B7}"/>
              </a:ext>
            </a:extLst>
          </p:cNvPr>
          <p:cNvPicPr>
            <a:picLocks noGrp="1" noChangeAspect="1"/>
          </p:cNvPicPr>
          <p:nvPr>
            <p:ph idx="1"/>
          </p:nvPr>
        </p:nvPicPr>
        <p:blipFill>
          <a:blip r:embed="rId2"/>
          <a:stretch>
            <a:fillRect/>
          </a:stretch>
        </p:blipFill>
        <p:spPr>
          <a:xfrm>
            <a:off x="675808" y="1144031"/>
            <a:ext cx="5973287" cy="5442329"/>
          </a:xfrm>
        </p:spPr>
      </p:pic>
      <p:sp>
        <p:nvSpPr>
          <p:cNvPr id="12" name="文字方塊 11">
            <a:extLst>
              <a:ext uri="{FF2B5EF4-FFF2-40B4-BE49-F238E27FC236}">
                <a16:creationId xmlns:a16="http://schemas.microsoft.com/office/drawing/2014/main" id="{CA4494A6-603D-4A00-A604-9365BBD52F8B}"/>
              </a:ext>
            </a:extLst>
          </p:cNvPr>
          <p:cNvSpPr txBox="1"/>
          <p:nvPr/>
        </p:nvSpPr>
        <p:spPr>
          <a:xfrm>
            <a:off x="5984341" y="2642186"/>
            <a:ext cx="5090415" cy="369332"/>
          </a:xfrm>
          <a:prstGeom prst="rect">
            <a:avLst/>
          </a:prstGeom>
          <a:noFill/>
        </p:spPr>
        <p:txBody>
          <a:bodyPr wrap="square">
            <a:spAutoFit/>
          </a:bodyPr>
          <a:lstStyle/>
          <a:p>
            <a:r>
              <a:rPr lang="en-US" altLang="zh-TW" dirty="0"/>
              <a:t>Create a client pointing to your </a:t>
            </a:r>
            <a:r>
              <a:rPr lang="en-US" altLang="zh-TW" dirty="0" err="1"/>
              <a:t>Ollama</a:t>
            </a:r>
            <a:r>
              <a:rPr lang="en-US" altLang="zh-TW" dirty="0"/>
              <a:t> server</a:t>
            </a:r>
            <a:endParaRPr lang="zh-TW" altLang="en-US" dirty="0"/>
          </a:p>
        </p:txBody>
      </p:sp>
      <p:sp>
        <p:nvSpPr>
          <p:cNvPr id="13" name="文字方塊 12">
            <a:extLst>
              <a:ext uri="{FF2B5EF4-FFF2-40B4-BE49-F238E27FC236}">
                <a16:creationId xmlns:a16="http://schemas.microsoft.com/office/drawing/2014/main" id="{C84529B6-9AEB-4479-8AA9-92100E106733}"/>
              </a:ext>
            </a:extLst>
          </p:cNvPr>
          <p:cNvSpPr txBox="1"/>
          <p:nvPr/>
        </p:nvSpPr>
        <p:spPr>
          <a:xfrm>
            <a:off x="4003848" y="3523875"/>
            <a:ext cx="6106638" cy="923330"/>
          </a:xfrm>
          <a:prstGeom prst="rect">
            <a:avLst/>
          </a:prstGeom>
          <a:noFill/>
        </p:spPr>
        <p:txBody>
          <a:bodyPr wrap="square">
            <a:spAutoFit/>
          </a:bodyPr>
          <a:lstStyle/>
          <a:p>
            <a:r>
              <a:rPr lang="en-US" altLang="zh-TW" dirty="0"/>
              <a:t>The chat completion is where you specify which model you wish to use (notice how you are not explicitly calling tokenizers now, it’s all being done beneath the hood)</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6180666" y="5543879"/>
            <a:ext cx="5090415" cy="646331"/>
          </a:xfrm>
          <a:prstGeom prst="rect">
            <a:avLst/>
          </a:prstGeom>
          <a:noFill/>
        </p:spPr>
        <p:txBody>
          <a:bodyPr wrap="square">
            <a:spAutoFit/>
          </a:bodyPr>
          <a:lstStyle/>
          <a:p>
            <a:r>
              <a:rPr lang="en-US" altLang="zh-TW" dirty="0"/>
              <a:t>Because we set stream=True, the LLM tokens will be streamed to the terminal in real time</a:t>
            </a:r>
            <a:endParaRPr lang="zh-TW" altLang="en-US" dirty="0"/>
          </a:p>
        </p:txBody>
      </p:sp>
    </p:spTree>
    <p:extLst>
      <p:ext uri="{BB962C8B-B14F-4D97-AF65-F5344CB8AC3E}">
        <p14:creationId xmlns:p14="http://schemas.microsoft.com/office/powerpoint/2010/main" val="4221426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A25B7-5BA5-413C-BE37-BCC666048EDD}"/>
              </a:ext>
            </a:extLst>
          </p:cNvPr>
          <p:cNvSpPr>
            <a:spLocks noGrp="1"/>
          </p:cNvSpPr>
          <p:nvPr>
            <p:ph type="title"/>
          </p:nvPr>
        </p:nvSpPr>
        <p:spPr/>
        <p:txBody>
          <a:bodyPr/>
          <a:lstStyle/>
          <a:p>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Using </a:t>
            </a:r>
            <a:r>
              <a:rPr kumimoji="1" lang="en-US" altLang="zh-TW" sz="40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as a Server (inference_ollama.py)</a:t>
            </a:r>
            <a:endParaRPr lang="zh-TW" altLang="en-US" dirty="0"/>
          </a:p>
        </p:txBody>
      </p:sp>
      <p:pic>
        <p:nvPicPr>
          <p:cNvPr id="6" name="內容版面配置區 5">
            <a:extLst>
              <a:ext uri="{FF2B5EF4-FFF2-40B4-BE49-F238E27FC236}">
                <a16:creationId xmlns:a16="http://schemas.microsoft.com/office/drawing/2014/main" id="{D662235C-4FA7-4185-BC7C-93176E2024E5}"/>
              </a:ext>
            </a:extLst>
          </p:cNvPr>
          <p:cNvPicPr>
            <a:picLocks noGrp="1" noChangeAspect="1"/>
          </p:cNvPicPr>
          <p:nvPr>
            <p:ph idx="1"/>
          </p:nvPr>
        </p:nvPicPr>
        <p:blipFill>
          <a:blip r:embed="rId2"/>
          <a:stretch>
            <a:fillRect/>
          </a:stretch>
        </p:blipFill>
        <p:spPr>
          <a:xfrm>
            <a:off x="617031" y="1648335"/>
            <a:ext cx="10957937" cy="3561329"/>
          </a:xfrm>
        </p:spPr>
      </p:pic>
      <p:sp>
        <p:nvSpPr>
          <p:cNvPr id="4" name="投影片編號版面配置區 3">
            <a:extLst>
              <a:ext uri="{FF2B5EF4-FFF2-40B4-BE49-F238E27FC236}">
                <a16:creationId xmlns:a16="http://schemas.microsoft.com/office/drawing/2014/main" id="{ADE8A5AE-85A5-435D-883C-CF0F6EE2D6CC}"/>
              </a:ext>
            </a:extLst>
          </p:cNvPr>
          <p:cNvSpPr>
            <a:spLocks noGrp="1"/>
          </p:cNvSpPr>
          <p:nvPr>
            <p:ph type="sldNum" sz="quarter" idx="10"/>
          </p:nvPr>
        </p:nvSpPr>
        <p:spPr/>
        <p:txBody>
          <a:bodyPr/>
          <a:lstStyle/>
          <a:p>
            <a:pPr>
              <a:defRPr/>
            </a:pPr>
            <a:fld id="{CF627BE3-1269-44D5-A349-82FD5D94EBD8}" type="slidenum">
              <a:rPr lang="en-US" altLang="zh-TW" smtClean="0"/>
              <a:pPr>
                <a:defRPr/>
              </a:pPr>
              <a:t>77</a:t>
            </a:fld>
            <a:endParaRPr lang="en-US" altLang="zh-TW"/>
          </a:p>
        </p:txBody>
      </p:sp>
    </p:spTree>
    <p:extLst>
      <p:ext uri="{BB962C8B-B14F-4D97-AF65-F5344CB8AC3E}">
        <p14:creationId xmlns:p14="http://schemas.microsoft.com/office/powerpoint/2010/main" val="160625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LM Studio (Windows)</a:t>
            </a:r>
            <a:endParaRPr lang="zh-TW" altLang="en-US" dirty="0"/>
          </a:p>
        </p:txBody>
      </p:sp>
      <p:sp>
        <p:nvSpPr>
          <p:cNvPr id="3" name="內容版面配置區 2">
            <a:extLst>
              <a:ext uri="{FF2B5EF4-FFF2-40B4-BE49-F238E27FC236}">
                <a16:creationId xmlns:a16="http://schemas.microsoft.com/office/drawing/2014/main" id="{F5694C51-99C4-4DFA-B49A-41091612447D}"/>
              </a:ext>
            </a:extLst>
          </p:cNvPr>
          <p:cNvSpPr>
            <a:spLocks noGrp="1"/>
          </p:cNvSpPr>
          <p:nvPr>
            <p:ph idx="1"/>
          </p:nvPr>
        </p:nvSpPr>
        <p:spPr/>
        <p:txBody>
          <a:bodyPr/>
          <a:lstStyle/>
          <a:p>
            <a:r>
              <a:rPr lang="en-US" altLang="zh-TW" sz="2400" dirty="0"/>
              <a:t>LM Studio is another tool for deploying LLMs that comes with a clean GUI</a:t>
            </a:r>
          </a:p>
          <a:p>
            <a:r>
              <a:rPr lang="en-US" altLang="zh-TW" sz="2400" dirty="0"/>
              <a:t>LM Studio also has a lot of interesting stats readily available (token/s, total tokens, token generation termination cause)</a:t>
            </a:r>
          </a:p>
          <a:p>
            <a:r>
              <a:rPr lang="en-US" altLang="zh-TW" sz="2400" dirty="0"/>
              <a:t>Great for beginners</a:t>
            </a:r>
          </a:p>
          <a:p>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78</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34B01EA0-4051-4781-9F29-0CD1E7BF263B}"/>
              </a:ext>
            </a:extLst>
          </p:cNvPr>
          <p:cNvPicPr>
            <a:picLocks noChangeAspect="1"/>
          </p:cNvPicPr>
          <p:nvPr/>
        </p:nvPicPr>
        <p:blipFill>
          <a:blip r:embed="rId2"/>
          <a:stretch>
            <a:fillRect/>
          </a:stretch>
        </p:blipFill>
        <p:spPr>
          <a:xfrm>
            <a:off x="1674471" y="3243800"/>
            <a:ext cx="8843058" cy="3305773"/>
          </a:xfrm>
          <a:prstGeom prst="rect">
            <a:avLst/>
          </a:prstGeom>
        </p:spPr>
      </p:pic>
    </p:spTree>
    <p:extLst>
      <p:ext uri="{BB962C8B-B14F-4D97-AF65-F5344CB8AC3E}">
        <p14:creationId xmlns:p14="http://schemas.microsoft.com/office/powerpoint/2010/main" val="15726684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Running LM Studio as a Chatbot (Windows)</a:t>
            </a:r>
            <a:endParaRPr lang="zh-TW" altLang="en-US"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79</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E32C8556-8FA4-4F07-9502-057FBC3FEA3B}"/>
              </a:ext>
            </a:extLst>
          </p:cNvPr>
          <p:cNvPicPr>
            <a:picLocks noChangeAspect="1"/>
          </p:cNvPicPr>
          <p:nvPr/>
        </p:nvPicPr>
        <p:blipFill>
          <a:blip r:embed="rId2"/>
          <a:stretch>
            <a:fillRect/>
          </a:stretch>
        </p:blipFill>
        <p:spPr>
          <a:xfrm>
            <a:off x="1655179" y="1009023"/>
            <a:ext cx="8881641" cy="5551026"/>
          </a:xfrm>
          <a:prstGeom prst="rect">
            <a:avLst/>
          </a:prstGeom>
        </p:spPr>
      </p:pic>
      <p:sp>
        <p:nvSpPr>
          <p:cNvPr id="9" name="矩形 8">
            <a:extLst>
              <a:ext uri="{FF2B5EF4-FFF2-40B4-BE49-F238E27FC236}">
                <a16:creationId xmlns:a16="http://schemas.microsoft.com/office/drawing/2014/main" id="{3148BC42-C70F-42E8-91BC-7DFDE0BF0108}"/>
              </a:ext>
            </a:extLst>
          </p:cNvPr>
          <p:cNvSpPr/>
          <p:nvPr/>
        </p:nvSpPr>
        <p:spPr bwMode="auto">
          <a:xfrm flipH="1" flipV="1">
            <a:off x="5059679" y="1206498"/>
            <a:ext cx="2176006" cy="22606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矩形 9">
            <a:extLst>
              <a:ext uri="{FF2B5EF4-FFF2-40B4-BE49-F238E27FC236}">
                <a16:creationId xmlns:a16="http://schemas.microsoft.com/office/drawing/2014/main" id="{0740A28E-1934-49F0-820D-52EE73D0B4F3}"/>
              </a:ext>
            </a:extLst>
          </p:cNvPr>
          <p:cNvSpPr/>
          <p:nvPr/>
        </p:nvSpPr>
        <p:spPr bwMode="auto">
          <a:xfrm flipH="1" flipV="1">
            <a:off x="4855597" y="3969576"/>
            <a:ext cx="3314368" cy="22606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8" name="文字方塊 7">
            <a:extLst>
              <a:ext uri="{FF2B5EF4-FFF2-40B4-BE49-F238E27FC236}">
                <a16:creationId xmlns:a16="http://schemas.microsoft.com/office/drawing/2014/main" id="{B25B9614-235C-4FE0-B912-9E5CA2A4F0AA}"/>
              </a:ext>
            </a:extLst>
          </p:cNvPr>
          <p:cNvSpPr txBox="1"/>
          <p:nvPr/>
        </p:nvSpPr>
        <p:spPr>
          <a:xfrm>
            <a:off x="8266163" y="3897940"/>
            <a:ext cx="2822713" cy="369332"/>
          </a:xfrm>
          <a:prstGeom prst="rect">
            <a:avLst/>
          </a:prstGeom>
          <a:noFill/>
        </p:spPr>
        <p:txBody>
          <a:bodyPr wrap="square" rtlCol="0">
            <a:spAutoFit/>
          </a:bodyPr>
          <a:lstStyle/>
          <a:p>
            <a:r>
              <a:rPr lang="en-US" altLang="zh-TW" dirty="0">
                <a:solidFill>
                  <a:srgbClr val="FF0000"/>
                </a:solidFill>
              </a:rPr>
              <a:t>Performance metrics</a:t>
            </a:r>
            <a:endParaRPr lang="zh-TW" altLang="en-US" dirty="0">
              <a:solidFill>
                <a:srgbClr val="FF0000"/>
              </a:solidFill>
            </a:endParaRPr>
          </a:p>
        </p:txBody>
      </p:sp>
      <p:sp>
        <p:nvSpPr>
          <p:cNvPr id="12" name="文字方塊 11">
            <a:extLst>
              <a:ext uri="{FF2B5EF4-FFF2-40B4-BE49-F238E27FC236}">
                <a16:creationId xmlns:a16="http://schemas.microsoft.com/office/drawing/2014/main" id="{2D3E33F9-9F3A-4D90-B8B7-01EBD1007CA2}"/>
              </a:ext>
            </a:extLst>
          </p:cNvPr>
          <p:cNvSpPr txBox="1"/>
          <p:nvPr/>
        </p:nvSpPr>
        <p:spPr>
          <a:xfrm>
            <a:off x="7580363" y="1134862"/>
            <a:ext cx="2956457" cy="923330"/>
          </a:xfrm>
          <a:prstGeom prst="rect">
            <a:avLst/>
          </a:prstGeom>
          <a:noFill/>
        </p:spPr>
        <p:txBody>
          <a:bodyPr wrap="square" rtlCol="0">
            <a:spAutoFit/>
          </a:bodyPr>
          <a:lstStyle/>
          <a:p>
            <a:r>
              <a:rPr lang="en-US" altLang="zh-TW" dirty="0">
                <a:solidFill>
                  <a:srgbClr val="FF0000"/>
                </a:solidFill>
              </a:rPr>
              <a:t>Select your desired LLM from the ones you downloaded</a:t>
            </a:r>
            <a:endParaRPr lang="zh-TW" altLang="en-US" dirty="0">
              <a:solidFill>
                <a:srgbClr val="FF0000"/>
              </a:solidFill>
            </a:endParaRPr>
          </a:p>
        </p:txBody>
      </p:sp>
    </p:spTree>
    <p:extLst>
      <p:ext uri="{BB962C8B-B14F-4D97-AF65-F5344CB8AC3E}">
        <p14:creationId xmlns:p14="http://schemas.microsoft.com/office/powerpoint/2010/main" val="328955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Model:</a:t>
            </a:r>
            <a:r>
              <a:rPr lang="en-US" altLang="zh-TW" sz="2400" dirty="0"/>
              <a:t> the model does not support function calling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8</a:t>
            </a:fld>
            <a:endParaRPr lang="en-US" altLang="zh-TW"/>
          </a:p>
        </p:txBody>
      </p:sp>
      <p:pic>
        <p:nvPicPr>
          <p:cNvPr id="2050" name="Picture 2">
            <a:extLst>
              <a:ext uri="{FF2B5EF4-FFF2-40B4-BE49-F238E27FC236}">
                <a16:creationId xmlns:a16="http://schemas.microsoft.com/office/drawing/2014/main" id="{3F4F6714-45C6-47D7-8F8C-9844463183DB}"/>
              </a:ext>
            </a:extLst>
          </p:cNvPr>
          <p:cNvPicPr>
            <a:picLocks noChangeAspect="1" noChangeArrowheads="1"/>
          </p:cNvPicPr>
          <p:nvPr/>
        </p:nvPicPr>
        <p:blipFill rotWithShape="1">
          <a:blip r:embed="rId3">
            <a:clrChange>
              <a:clrFrom>
                <a:srgbClr val="FCFBFB"/>
              </a:clrFrom>
              <a:clrTo>
                <a:srgbClr val="FCFBFB">
                  <a:alpha val="0"/>
                </a:srgbClr>
              </a:clrTo>
            </a:clrChange>
            <a:extLst>
              <a:ext uri="{28A0092B-C50C-407E-A947-70E740481C1C}">
                <a14:useLocalDpi xmlns:a14="http://schemas.microsoft.com/office/drawing/2010/main" val="0"/>
              </a:ext>
            </a:extLst>
          </a:blip>
          <a:srcRect l="53407" t="27333" r="667" b="7556"/>
          <a:stretch/>
        </p:blipFill>
        <p:spPr bwMode="auto">
          <a:xfrm>
            <a:off x="1286933" y="2283639"/>
            <a:ext cx="4587828" cy="433623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368A69B-5C8A-4AF3-A261-84B3266E0947}"/>
              </a:ext>
            </a:extLst>
          </p:cNvPr>
          <p:cNvSpPr txBox="1"/>
          <p:nvPr/>
        </p:nvSpPr>
        <p:spPr>
          <a:xfrm>
            <a:off x="6356188" y="2616555"/>
            <a:ext cx="4251960" cy="707886"/>
          </a:xfrm>
          <a:prstGeom prst="rect">
            <a:avLst/>
          </a:prstGeom>
          <a:noFill/>
        </p:spPr>
        <p:txBody>
          <a:bodyPr wrap="square" rtlCol="0">
            <a:spAutoFit/>
          </a:bodyPr>
          <a:lstStyle/>
          <a:p>
            <a:r>
              <a:rPr lang="en-US" altLang="zh-TW" sz="2000" dirty="0"/>
              <a:t>GPT, mistral, </a:t>
            </a:r>
            <a:r>
              <a:rPr lang="en-US" altLang="zh-TW" sz="2000" dirty="0" err="1"/>
              <a:t>deepseek</a:t>
            </a:r>
            <a:r>
              <a:rPr lang="en-US" altLang="zh-TW" sz="2000" dirty="0"/>
              <a:t>, breeze, phi, </a:t>
            </a:r>
            <a:r>
              <a:rPr lang="en-US" altLang="zh-TW" sz="2000" dirty="0" err="1"/>
              <a:t>gemma</a:t>
            </a:r>
            <a:endParaRPr lang="zh-TW" altLang="en-US" sz="2000" dirty="0"/>
          </a:p>
        </p:txBody>
      </p:sp>
      <p:sp>
        <p:nvSpPr>
          <p:cNvPr id="7" name="文字方塊 6">
            <a:extLst>
              <a:ext uri="{FF2B5EF4-FFF2-40B4-BE49-F238E27FC236}">
                <a16:creationId xmlns:a16="http://schemas.microsoft.com/office/drawing/2014/main" id="{D880CB21-FD6A-4A59-83C9-D8DB2F313850}"/>
              </a:ext>
            </a:extLst>
          </p:cNvPr>
          <p:cNvSpPr txBox="1"/>
          <p:nvPr/>
        </p:nvSpPr>
        <p:spPr>
          <a:xfrm>
            <a:off x="6356188" y="3840504"/>
            <a:ext cx="4251960" cy="1015663"/>
          </a:xfrm>
          <a:prstGeom prst="rect">
            <a:avLst/>
          </a:prstGeom>
          <a:noFill/>
        </p:spPr>
        <p:txBody>
          <a:bodyPr wrap="square" rtlCol="0">
            <a:spAutoFit/>
          </a:bodyPr>
          <a:lstStyle/>
          <a:p>
            <a:r>
              <a:rPr lang="en-US" altLang="zh-TW" sz="2000" dirty="0"/>
              <a:t>(If model has good comprehension) Adjust function descriptions, provide examples for few shot learning</a:t>
            </a:r>
            <a:endParaRPr lang="zh-TW" altLang="en-US" sz="2000" dirty="0"/>
          </a:p>
        </p:txBody>
      </p:sp>
      <p:sp>
        <p:nvSpPr>
          <p:cNvPr id="8" name="文字方塊 7">
            <a:extLst>
              <a:ext uri="{FF2B5EF4-FFF2-40B4-BE49-F238E27FC236}">
                <a16:creationId xmlns:a16="http://schemas.microsoft.com/office/drawing/2014/main" id="{70C5A88D-5CCA-45CF-96AD-9D7F41E7F6E8}"/>
              </a:ext>
            </a:extLst>
          </p:cNvPr>
          <p:cNvSpPr txBox="1"/>
          <p:nvPr/>
        </p:nvSpPr>
        <p:spPr>
          <a:xfrm>
            <a:off x="6356188" y="5489715"/>
            <a:ext cx="4251960" cy="707886"/>
          </a:xfrm>
          <a:prstGeom prst="rect">
            <a:avLst/>
          </a:prstGeom>
          <a:noFill/>
        </p:spPr>
        <p:txBody>
          <a:bodyPr wrap="square" rtlCol="0">
            <a:spAutoFit/>
          </a:bodyPr>
          <a:lstStyle/>
          <a:p>
            <a:r>
              <a:rPr lang="en-US" altLang="zh-TW" sz="2000" dirty="0"/>
              <a:t>Train the model on public/custom function calling datasets*</a:t>
            </a:r>
            <a:endParaRPr lang="zh-TW" altLang="en-US" sz="2000" dirty="0"/>
          </a:p>
        </p:txBody>
      </p:sp>
    </p:spTree>
    <p:extLst>
      <p:ext uri="{BB962C8B-B14F-4D97-AF65-F5344CB8AC3E}">
        <p14:creationId xmlns:p14="http://schemas.microsoft.com/office/powerpoint/2010/main" val="3209481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Downloading Models on LM Studio (Windows)</a:t>
            </a:r>
            <a:endParaRPr lang="zh-TW" altLang="en-US"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80</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ADCE165A-268D-457F-BE52-A1FAA7D79D9B}"/>
              </a:ext>
            </a:extLst>
          </p:cNvPr>
          <p:cNvPicPr>
            <a:picLocks noChangeAspect="1"/>
          </p:cNvPicPr>
          <p:nvPr/>
        </p:nvPicPr>
        <p:blipFill>
          <a:blip r:embed="rId2"/>
          <a:stretch>
            <a:fillRect/>
          </a:stretch>
        </p:blipFill>
        <p:spPr>
          <a:xfrm>
            <a:off x="1886673" y="1042627"/>
            <a:ext cx="8418653" cy="5261658"/>
          </a:xfrm>
          <a:prstGeom prst="rect">
            <a:avLst/>
          </a:prstGeom>
        </p:spPr>
      </p:pic>
      <p:sp>
        <p:nvSpPr>
          <p:cNvPr id="10" name="文字方塊 9">
            <a:extLst>
              <a:ext uri="{FF2B5EF4-FFF2-40B4-BE49-F238E27FC236}">
                <a16:creationId xmlns:a16="http://schemas.microsoft.com/office/drawing/2014/main" id="{F05D24AF-1F7E-4F71-A661-AC2F283B7ADD}"/>
              </a:ext>
            </a:extLst>
          </p:cNvPr>
          <p:cNvSpPr txBox="1"/>
          <p:nvPr/>
        </p:nvSpPr>
        <p:spPr>
          <a:xfrm>
            <a:off x="309622" y="6304285"/>
            <a:ext cx="10975693" cy="369332"/>
          </a:xfrm>
          <a:prstGeom prst="rect">
            <a:avLst/>
          </a:prstGeom>
          <a:noFill/>
        </p:spPr>
        <p:txBody>
          <a:bodyPr wrap="square">
            <a:spAutoFit/>
          </a:bodyPr>
          <a:lstStyle/>
          <a:p>
            <a:pPr algn="ctr"/>
            <a:r>
              <a:rPr lang="en-US" altLang="zh-TW" sz="1800" dirty="0"/>
              <a:t>LM Studio can pull models off Hugging Face through the built in search sidebar</a:t>
            </a:r>
            <a:endParaRPr lang="zh-TW" altLang="en-US" sz="1800" dirty="0"/>
          </a:p>
        </p:txBody>
      </p:sp>
      <p:sp>
        <p:nvSpPr>
          <p:cNvPr id="9" name="矩形 8">
            <a:extLst>
              <a:ext uri="{FF2B5EF4-FFF2-40B4-BE49-F238E27FC236}">
                <a16:creationId xmlns:a16="http://schemas.microsoft.com/office/drawing/2014/main" id="{FDF00F98-548E-4314-B7D0-AAD36385D185}"/>
              </a:ext>
            </a:extLst>
          </p:cNvPr>
          <p:cNvSpPr/>
          <p:nvPr/>
        </p:nvSpPr>
        <p:spPr bwMode="auto">
          <a:xfrm>
            <a:off x="1851660" y="2205990"/>
            <a:ext cx="350520" cy="26289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31772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a:xfrm>
            <a:off x="601133" y="-9275"/>
            <a:ext cx="11159067" cy="908548"/>
          </a:xfrm>
        </p:spPr>
        <p:txBody>
          <a:bodyPr/>
          <a:lstStyle/>
          <a:p>
            <a:r>
              <a:rPr lang="en-US" altLang="zh-TW" sz="3200" dirty="0"/>
              <a:t>Using LM Studio to Host a Server</a:t>
            </a:r>
            <a:endParaRPr lang="zh-TW" altLang="en-US" sz="32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81</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a:blip r:embed="rId2"/>
          <a:stretch>
            <a:fillRect/>
          </a:stretch>
        </p:blipFill>
        <p:spPr>
          <a:xfrm>
            <a:off x="2619586" y="613273"/>
            <a:ext cx="9514840" cy="5946775"/>
          </a:xfrm>
          <a:prstGeom prst="rect">
            <a:avLst/>
          </a:prstGeom>
        </p:spPr>
      </p:pic>
      <p:sp>
        <p:nvSpPr>
          <p:cNvPr id="8" name="矩形 7">
            <a:extLst>
              <a:ext uri="{FF2B5EF4-FFF2-40B4-BE49-F238E27FC236}">
                <a16:creationId xmlns:a16="http://schemas.microsoft.com/office/drawing/2014/main" id="{12469431-CD6A-4404-84F4-0FCDD1CD3C2A}"/>
              </a:ext>
            </a:extLst>
          </p:cNvPr>
          <p:cNvSpPr/>
          <p:nvPr/>
        </p:nvSpPr>
        <p:spPr bwMode="auto">
          <a:xfrm>
            <a:off x="2598420" y="1351280"/>
            <a:ext cx="335280" cy="304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文字方塊 9">
            <a:extLst>
              <a:ext uri="{FF2B5EF4-FFF2-40B4-BE49-F238E27FC236}">
                <a16:creationId xmlns:a16="http://schemas.microsoft.com/office/drawing/2014/main" id="{ACB3B0C1-E882-4864-A518-1F10DFB66A15}"/>
              </a:ext>
            </a:extLst>
          </p:cNvPr>
          <p:cNvSpPr txBox="1"/>
          <p:nvPr/>
        </p:nvSpPr>
        <p:spPr>
          <a:xfrm>
            <a:off x="0" y="1319014"/>
            <a:ext cx="2598420" cy="369332"/>
          </a:xfrm>
          <a:prstGeom prst="rect">
            <a:avLst/>
          </a:prstGeom>
          <a:noFill/>
        </p:spPr>
        <p:txBody>
          <a:bodyPr wrap="square">
            <a:spAutoFit/>
          </a:bodyPr>
          <a:lstStyle/>
          <a:p>
            <a:r>
              <a:rPr lang="en-US" altLang="zh-TW" dirty="0">
                <a:solidFill>
                  <a:srgbClr val="FF0000"/>
                </a:solidFill>
              </a:rPr>
              <a:t>Go to the developer tab</a:t>
            </a:r>
            <a:endParaRPr lang="zh-TW" altLang="en-US" dirty="0">
              <a:solidFill>
                <a:srgbClr val="FF0000"/>
              </a:solidFill>
            </a:endParaRPr>
          </a:p>
        </p:txBody>
      </p:sp>
      <p:sp>
        <p:nvSpPr>
          <p:cNvPr id="11" name="文字方塊 10">
            <a:extLst>
              <a:ext uri="{FF2B5EF4-FFF2-40B4-BE49-F238E27FC236}">
                <a16:creationId xmlns:a16="http://schemas.microsoft.com/office/drawing/2014/main" id="{452E97A2-0A33-42AF-836F-2BCDB36062A7}"/>
              </a:ext>
            </a:extLst>
          </p:cNvPr>
          <p:cNvSpPr txBox="1"/>
          <p:nvPr/>
        </p:nvSpPr>
        <p:spPr>
          <a:xfrm>
            <a:off x="4800388" y="1461254"/>
            <a:ext cx="4796790" cy="369332"/>
          </a:xfrm>
          <a:prstGeom prst="rect">
            <a:avLst/>
          </a:prstGeom>
          <a:noFill/>
        </p:spPr>
        <p:txBody>
          <a:bodyPr wrap="square">
            <a:spAutoFit/>
          </a:bodyPr>
          <a:lstStyle/>
          <a:p>
            <a:r>
              <a:rPr lang="en-US" altLang="zh-TW" dirty="0">
                <a:solidFill>
                  <a:srgbClr val="FF0000"/>
                </a:solidFill>
              </a:rPr>
              <a:t>A list of downloaded models will appear here</a:t>
            </a:r>
            <a:endParaRPr lang="zh-TW" altLang="en-US" dirty="0">
              <a:solidFill>
                <a:srgbClr val="FF0000"/>
              </a:solidFill>
            </a:endParaRPr>
          </a:p>
        </p:txBody>
      </p:sp>
    </p:spTree>
    <p:extLst>
      <p:ext uri="{BB962C8B-B14F-4D97-AF65-F5344CB8AC3E}">
        <p14:creationId xmlns:p14="http://schemas.microsoft.com/office/powerpoint/2010/main" val="197198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a:xfrm>
            <a:off x="601133" y="-9275"/>
            <a:ext cx="11159067" cy="908548"/>
          </a:xfrm>
        </p:spPr>
        <p:txBody>
          <a:bodyPr/>
          <a:lstStyle/>
          <a:p>
            <a:r>
              <a:rPr lang="en-US" altLang="zh-TW" sz="3200" dirty="0"/>
              <a:t>Using LM Studio to Host a Server</a:t>
            </a:r>
            <a:endParaRPr lang="zh-TW" altLang="en-US" sz="32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82</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a:blip r:embed="rId2"/>
          <a:stretch>
            <a:fillRect/>
          </a:stretch>
        </p:blipFill>
        <p:spPr>
          <a:xfrm>
            <a:off x="2619586" y="613273"/>
            <a:ext cx="9514840" cy="5946775"/>
          </a:xfrm>
          <a:prstGeom prst="rect">
            <a:avLst/>
          </a:prstGeom>
        </p:spPr>
      </p:pic>
      <p:sp>
        <p:nvSpPr>
          <p:cNvPr id="8" name="矩形 7">
            <a:extLst>
              <a:ext uri="{FF2B5EF4-FFF2-40B4-BE49-F238E27FC236}">
                <a16:creationId xmlns:a16="http://schemas.microsoft.com/office/drawing/2014/main" id="{12469431-CD6A-4404-84F4-0FCDD1CD3C2A}"/>
              </a:ext>
            </a:extLst>
          </p:cNvPr>
          <p:cNvSpPr/>
          <p:nvPr/>
        </p:nvSpPr>
        <p:spPr bwMode="auto">
          <a:xfrm>
            <a:off x="3004820" y="1091922"/>
            <a:ext cx="876300" cy="3693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文字方塊 9">
            <a:extLst>
              <a:ext uri="{FF2B5EF4-FFF2-40B4-BE49-F238E27FC236}">
                <a16:creationId xmlns:a16="http://schemas.microsoft.com/office/drawing/2014/main" id="{ACB3B0C1-E882-4864-A518-1F10DFB66A15}"/>
              </a:ext>
            </a:extLst>
          </p:cNvPr>
          <p:cNvSpPr txBox="1"/>
          <p:nvPr/>
        </p:nvSpPr>
        <p:spPr>
          <a:xfrm>
            <a:off x="57574" y="814923"/>
            <a:ext cx="2598420" cy="1200329"/>
          </a:xfrm>
          <a:prstGeom prst="rect">
            <a:avLst/>
          </a:prstGeom>
          <a:noFill/>
        </p:spPr>
        <p:txBody>
          <a:bodyPr wrap="square">
            <a:spAutoFit/>
          </a:bodyPr>
          <a:lstStyle/>
          <a:p>
            <a:r>
              <a:rPr lang="en-US" altLang="zh-TW" dirty="0">
                <a:solidFill>
                  <a:srgbClr val="FF0000"/>
                </a:solidFill>
              </a:rPr>
              <a:t>Toggle the start server status to start your server (different from </a:t>
            </a:r>
            <a:r>
              <a:rPr lang="en-US" altLang="zh-TW" dirty="0" err="1">
                <a:solidFill>
                  <a:srgbClr val="FF0000"/>
                </a:solidFill>
              </a:rPr>
              <a:t>Ollama</a:t>
            </a:r>
            <a:r>
              <a:rPr lang="en-US" altLang="zh-TW" dirty="0">
                <a:solidFill>
                  <a:srgbClr val="FF0000"/>
                </a:solidFill>
              </a:rPr>
              <a:t>)</a:t>
            </a:r>
            <a:endParaRPr lang="zh-TW" altLang="en-US" dirty="0">
              <a:solidFill>
                <a:srgbClr val="FF0000"/>
              </a:solidFill>
            </a:endParaRPr>
          </a:p>
        </p:txBody>
      </p:sp>
      <p:sp>
        <p:nvSpPr>
          <p:cNvPr id="9" name="矩形 8">
            <a:extLst>
              <a:ext uri="{FF2B5EF4-FFF2-40B4-BE49-F238E27FC236}">
                <a16:creationId xmlns:a16="http://schemas.microsoft.com/office/drawing/2014/main" id="{F8287DA7-BD60-4B33-9329-E4BD0AED2EBB}"/>
              </a:ext>
            </a:extLst>
          </p:cNvPr>
          <p:cNvSpPr/>
          <p:nvPr/>
        </p:nvSpPr>
        <p:spPr bwMode="auto">
          <a:xfrm>
            <a:off x="2842260" y="4597122"/>
            <a:ext cx="7429500" cy="151919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2" name="文字方塊 11">
            <a:extLst>
              <a:ext uri="{FF2B5EF4-FFF2-40B4-BE49-F238E27FC236}">
                <a16:creationId xmlns:a16="http://schemas.microsoft.com/office/drawing/2014/main" id="{F0B3F597-6EE0-4047-BB23-54708FDBA130}"/>
              </a:ext>
            </a:extLst>
          </p:cNvPr>
          <p:cNvSpPr txBox="1"/>
          <p:nvPr/>
        </p:nvSpPr>
        <p:spPr>
          <a:xfrm>
            <a:off x="132503" y="4767163"/>
            <a:ext cx="2598420" cy="1200329"/>
          </a:xfrm>
          <a:prstGeom prst="rect">
            <a:avLst/>
          </a:prstGeom>
          <a:noFill/>
        </p:spPr>
        <p:txBody>
          <a:bodyPr wrap="square">
            <a:spAutoFit/>
          </a:bodyPr>
          <a:lstStyle/>
          <a:p>
            <a:r>
              <a:rPr lang="en-US" altLang="zh-TW" dirty="0">
                <a:solidFill>
                  <a:srgbClr val="FF0000"/>
                </a:solidFill>
              </a:rPr>
              <a:t>Developer Logs and API usage has useful information for setup and debugging</a:t>
            </a:r>
            <a:endParaRPr lang="zh-TW" altLang="en-US" dirty="0">
              <a:solidFill>
                <a:srgbClr val="FF0000"/>
              </a:solidFill>
            </a:endParaRPr>
          </a:p>
        </p:txBody>
      </p:sp>
      <p:sp>
        <p:nvSpPr>
          <p:cNvPr id="13" name="矩形 12">
            <a:extLst>
              <a:ext uri="{FF2B5EF4-FFF2-40B4-BE49-F238E27FC236}">
                <a16:creationId xmlns:a16="http://schemas.microsoft.com/office/drawing/2014/main" id="{64C74118-16A8-4388-8C61-1CD23D3280CC}"/>
              </a:ext>
            </a:extLst>
          </p:cNvPr>
          <p:cNvSpPr/>
          <p:nvPr/>
        </p:nvSpPr>
        <p:spPr bwMode="auto">
          <a:xfrm>
            <a:off x="10271760" y="3164562"/>
            <a:ext cx="1839806" cy="14325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178879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dirty="0"/>
              <a:t>Using LM Studio to Host a Server</a:t>
            </a:r>
            <a:endParaRPr lang="zh-TW" altLang="en-US" dirty="0"/>
          </a:p>
        </p:txBody>
      </p:sp>
      <p:sp>
        <p:nvSpPr>
          <p:cNvPr id="3" name="內容版面配置區 2">
            <a:extLst>
              <a:ext uri="{FF2B5EF4-FFF2-40B4-BE49-F238E27FC236}">
                <a16:creationId xmlns:a16="http://schemas.microsoft.com/office/drawing/2014/main" id="{F90C46FD-F674-482A-B82F-CEE188EF4689}"/>
              </a:ext>
            </a:extLst>
          </p:cNvPr>
          <p:cNvSpPr>
            <a:spLocks noGrp="1"/>
          </p:cNvSpPr>
          <p:nvPr>
            <p:ph idx="1"/>
          </p:nvPr>
        </p:nvSpPr>
        <p:spPr/>
        <p:txBody>
          <a:bodyPr/>
          <a:lstStyle/>
          <a:p>
            <a:r>
              <a:rPr lang="en-US" altLang="zh-TW" sz="2000" dirty="0"/>
              <a:t>Very similar to </a:t>
            </a:r>
            <a:r>
              <a:rPr lang="en-US" altLang="zh-TW" sz="2000" dirty="0" err="1"/>
              <a:t>Ollama</a:t>
            </a:r>
            <a:r>
              <a:rPr lang="en-US" altLang="zh-TW" sz="2000" dirty="0"/>
              <a:t> (in fact, code is </a:t>
            </a:r>
            <a:r>
              <a:rPr lang="en-US" altLang="zh-TW" sz="2000" b="1" dirty="0"/>
              <a:t>identical</a:t>
            </a:r>
            <a:r>
              <a:rPr lang="en-US" altLang="zh-TW" sz="2000" dirty="0"/>
              <a:t>, just change server address and model name)</a:t>
            </a:r>
          </a:p>
          <a:p>
            <a:r>
              <a:rPr lang="en-US" altLang="zh-TW" sz="2000" dirty="0"/>
              <a:t>What is the server’s address and model handle?</a:t>
            </a:r>
          </a:p>
          <a:p>
            <a:pPr lvl="1"/>
            <a:r>
              <a:rPr lang="en-US" altLang="zh-TW" sz="1800" dirty="0"/>
              <a:t>Check the API Usage sidebar for the server </a:t>
            </a:r>
            <a:r>
              <a:rPr lang="en-US" altLang="zh-TW" sz="1800" dirty="0" err="1"/>
              <a:t>url</a:t>
            </a:r>
            <a:r>
              <a:rPr lang="en-US" altLang="zh-TW" sz="1800" dirty="0"/>
              <a:t> and the model handle</a:t>
            </a:r>
            <a:endParaRPr lang="zh-TW" altLang="en-US" sz="18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83</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rotWithShape="1">
          <a:blip r:embed="rId2"/>
          <a:srcRect l="80218" t="44229" b="39655"/>
          <a:stretch/>
        </p:blipFill>
        <p:spPr>
          <a:xfrm>
            <a:off x="2641600" y="2641599"/>
            <a:ext cx="6710680" cy="3416990"/>
          </a:xfrm>
          <a:prstGeom prst="rect">
            <a:avLst/>
          </a:prstGeom>
        </p:spPr>
      </p:pic>
    </p:spTree>
    <p:extLst>
      <p:ext uri="{BB962C8B-B14F-4D97-AF65-F5344CB8AC3E}">
        <p14:creationId xmlns:p14="http://schemas.microsoft.com/office/powerpoint/2010/main" val="3967072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868618" cy="1758697"/>
          </a:xfrm>
        </p:spPr>
        <p:txBody>
          <a:bodyPr/>
          <a:lstStyle/>
          <a:p>
            <a:r>
              <a:rPr lang="en-US" altLang="zh-TW" sz="5400" dirty="0"/>
              <a:t>Fine Tuning with </a:t>
            </a:r>
            <a:r>
              <a:rPr lang="en-US" altLang="zh-TW" sz="5400" dirty="0" err="1"/>
              <a:t>LoRA</a:t>
            </a:r>
            <a:endParaRPr lang="zh-TW" altLang="en-US" sz="5400" dirty="0"/>
          </a:p>
        </p:txBody>
      </p:sp>
    </p:spTree>
    <p:extLst>
      <p:ext uri="{BB962C8B-B14F-4D97-AF65-F5344CB8AC3E}">
        <p14:creationId xmlns:p14="http://schemas.microsoft.com/office/powerpoint/2010/main" val="296765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EF07F1-B6E0-409B-83B1-3E1F4837886B}"/>
              </a:ext>
            </a:extLst>
          </p:cNvPr>
          <p:cNvSpPr>
            <a:spLocks noGrp="1"/>
          </p:cNvSpPr>
          <p:nvPr>
            <p:ph type="title"/>
          </p:nvPr>
        </p:nvSpPr>
        <p:spPr/>
        <p:txBody>
          <a:bodyPr/>
          <a:lstStyle/>
          <a:p>
            <a:r>
              <a:rPr lang="en-US" altLang="zh-TW" dirty="0"/>
              <a:t>How to Set Up </a:t>
            </a:r>
            <a:r>
              <a:rPr lang="en-US" altLang="zh-TW" dirty="0" err="1"/>
              <a:t>LoRA</a:t>
            </a:r>
            <a:r>
              <a:rPr lang="en-US" altLang="zh-TW" dirty="0"/>
              <a:t> Fine Tuning </a:t>
            </a:r>
            <a:endParaRPr lang="zh-TW" altLang="en-US" dirty="0"/>
          </a:p>
        </p:txBody>
      </p:sp>
      <p:sp>
        <p:nvSpPr>
          <p:cNvPr id="3" name="內容版面配置區 2">
            <a:extLst>
              <a:ext uri="{FF2B5EF4-FFF2-40B4-BE49-F238E27FC236}">
                <a16:creationId xmlns:a16="http://schemas.microsoft.com/office/drawing/2014/main" id="{E7E7CF41-1880-4888-B42C-B7EFAEDE0E3A}"/>
              </a:ext>
            </a:extLst>
          </p:cNvPr>
          <p:cNvSpPr>
            <a:spLocks noGrp="1"/>
          </p:cNvSpPr>
          <p:nvPr>
            <p:ph idx="1"/>
          </p:nvPr>
        </p:nvSpPr>
        <p:spPr>
          <a:xfrm>
            <a:off x="609600" y="1146688"/>
            <a:ext cx="11152717" cy="4757737"/>
          </a:xfrm>
        </p:spPr>
        <p:txBody>
          <a:bodyPr/>
          <a:lstStyle/>
          <a:p>
            <a:r>
              <a:rPr lang="en-US" altLang="zh-TW" sz="2400" dirty="0"/>
              <a:t>You’ll need to install the </a:t>
            </a:r>
            <a:r>
              <a:rPr lang="en-US" altLang="zh-TW" sz="2400" dirty="0" err="1"/>
              <a:t>peft</a:t>
            </a:r>
            <a:r>
              <a:rPr lang="en-US" altLang="zh-TW" sz="2400" dirty="0"/>
              <a:t> library</a:t>
            </a:r>
          </a:p>
          <a:p>
            <a:r>
              <a:rPr lang="en-US" altLang="zh-TW" sz="2400" dirty="0"/>
              <a:t>You can tune your </a:t>
            </a:r>
            <a:r>
              <a:rPr lang="en-US" altLang="zh-TW" sz="2400" dirty="0" err="1"/>
              <a:t>LoRA</a:t>
            </a:r>
            <a:r>
              <a:rPr lang="en-US" altLang="zh-TW" sz="2400" dirty="0"/>
              <a:t> hyperparameters using </a:t>
            </a:r>
            <a:r>
              <a:rPr lang="en-US" altLang="zh-TW" sz="2400" dirty="0" err="1"/>
              <a:t>peft’s</a:t>
            </a:r>
            <a:r>
              <a:rPr lang="en-US" altLang="zh-TW" sz="2400" dirty="0"/>
              <a:t> </a:t>
            </a:r>
            <a:r>
              <a:rPr lang="en-US" altLang="zh-TW" sz="2400" dirty="0" err="1"/>
              <a:t>LoraConfig</a:t>
            </a:r>
            <a:r>
              <a:rPr lang="en-US" altLang="zh-TW" sz="2400" dirty="0"/>
              <a:t>()</a:t>
            </a:r>
          </a:p>
          <a:p>
            <a:endParaRPr lang="en-US" altLang="zh-TW" sz="2400" dirty="0"/>
          </a:p>
          <a:p>
            <a:endParaRPr lang="en-US" altLang="zh-TW" sz="2400" dirty="0"/>
          </a:p>
          <a:p>
            <a:endParaRPr lang="en-US" altLang="zh-TW" sz="2400" dirty="0"/>
          </a:p>
          <a:p>
            <a:endParaRPr lang="en-US" altLang="zh-TW" sz="2400" dirty="0"/>
          </a:p>
          <a:p>
            <a:pPr marL="0" indent="0">
              <a:buNone/>
            </a:pPr>
            <a:endParaRPr lang="en-US" altLang="zh-TW" sz="2400" dirty="0"/>
          </a:p>
          <a:p>
            <a:r>
              <a:rPr lang="en-US" altLang="zh-TW" sz="2400" dirty="0"/>
              <a:t>During training, you pass this config to the trainer</a:t>
            </a:r>
            <a:endParaRPr lang="zh-TW" altLang="en-US" sz="2400" dirty="0"/>
          </a:p>
        </p:txBody>
      </p:sp>
      <p:sp>
        <p:nvSpPr>
          <p:cNvPr id="4" name="投影片編號版面配置區 3">
            <a:extLst>
              <a:ext uri="{FF2B5EF4-FFF2-40B4-BE49-F238E27FC236}">
                <a16:creationId xmlns:a16="http://schemas.microsoft.com/office/drawing/2014/main" id="{A151A333-9F46-4832-90D0-C5797011BF67}"/>
              </a:ext>
            </a:extLst>
          </p:cNvPr>
          <p:cNvSpPr>
            <a:spLocks noGrp="1"/>
          </p:cNvSpPr>
          <p:nvPr>
            <p:ph type="sldNum" sz="quarter" idx="10"/>
          </p:nvPr>
        </p:nvSpPr>
        <p:spPr/>
        <p:txBody>
          <a:bodyPr/>
          <a:lstStyle/>
          <a:p>
            <a:pPr>
              <a:defRPr/>
            </a:pPr>
            <a:fld id="{CF627BE3-1269-44D5-A349-82FD5D94EBD8}" type="slidenum">
              <a:rPr lang="en-US" altLang="zh-TW" smtClean="0"/>
              <a:pPr>
                <a:defRPr/>
              </a:pPr>
              <a:t>85</a:t>
            </a:fld>
            <a:endParaRPr lang="en-US" altLang="zh-TW"/>
          </a:p>
        </p:txBody>
      </p:sp>
      <p:pic>
        <p:nvPicPr>
          <p:cNvPr id="6" name="圖片 5">
            <a:extLst>
              <a:ext uri="{FF2B5EF4-FFF2-40B4-BE49-F238E27FC236}">
                <a16:creationId xmlns:a16="http://schemas.microsoft.com/office/drawing/2014/main" id="{3E461374-7B8A-40AB-A69D-1DC9EAEE1A30}"/>
              </a:ext>
            </a:extLst>
          </p:cNvPr>
          <p:cNvPicPr>
            <a:picLocks noChangeAspect="1"/>
          </p:cNvPicPr>
          <p:nvPr/>
        </p:nvPicPr>
        <p:blipFill>
          <a:blip r:embed="rId2"/>
          <a:stretch>
            <a:fillRect/>
          </a:stretch>
        </p:blipFill>
        <p:spPr>
          <a:xfrm>
            <a:off x="2956560" y="2264185"/>
            <a:ext cx="5485146" cy="1762016"/>
          </a:xfrm>
          <a:prstGeom prst="rect">
            <a:avLst/>
          </a:prstGeom>
        </p:spPr>
      </p:pic>
      <p:pic>
        <p:nvPicPr>
          <p:cNvPr id="8" name="圖片 7">
            <a:extLst>
              <a:ext uri="{FF2B5EF4-FFF2-40B4-BE49-F238E27FC236}">
                <a16:creationId xmlns:a16="http://schemas.microsoft.com/office/drawing/2014/main" id="{858823C5-9026-488B-80D2-D7C952441CB8}"/>
              </a:ext>
            </a:extLst>
          </p:cNvPr>
          <p:cNvPicPr>
            <a:picLocks noChangeAspect="1"/>
          </p:cNvPicPr>
          <p:nvPr/>
        </p:nvPicPr>
        <p:blipFill rotWithShape="1">
          <a:blip r:embed="rId3"/>
          <a:srcRect l="1650"/>
          <a:stretch/>
        </p:blipFill>
        <p:spPr>
          <a:xfrm>
            <a:off x="3771273" y="4800095"/>
            <a:ext cx="3855720" cy="1759954"/>
          </a:xfrm>
          <a:prstGeom prst="rect">
            <a:avLst/>
          </a:prstGeom>
        </p:spPr>
      </p:pic>
    </p:spTree>
    <p:extLst>
      <p:ext uri="{BB962C8B-B14F-4D97-AF65-F5344CB8AC3E}">
        <p14:creationId xmlns:p14="http://schemas.microsoft.com/office/powerpoint/2010/main" val="2603251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84E269-EDE1-491D-8829-AE4B96CD3F37}"/>
              </a:ext>
            </a:extLst>
          </p:cNvPr>
          <p:cNvSpPr>
            <a:spLocks noGrp="1"/>
          </p:cNvSpPr>
          <p:nvPr>
            <p:ph type="title"/>
          </p:nvPr>
        </p:nvSpPr>
        <p:spPr/>
        <p:txBody>
          <a:bodyPr/>
          <a:lstStyle/>
          <a:p>
            <a:r>
              <a:rPr lang="en-US" altLang="zh-TW" dirty="0" err="1"/>
              <a:t>LoRA</a:t>
            </a:r>
            <a:r>
              <a:rPr lang="en-US" altLang="zh-TW" dirty="0"/>
              <a:t> Hyperparameters</a:t>
            </a:r>
            <a:endParaRPr lang="zh-TW" altLang="en-US" dirty="0"/>
          </a:p>
        </p:txBody>
      </p:sp>
      <p:sp>
        <p:nvSpPr>
          <p:cNvPr id="3" name="內容版面配置區 2">
            <a:extLst>
              <a:ext uri="{FF2B5EF4-FFF2-40B4-BE49-F238E27FC236}">
                <a16:creationId xmlns:a16="http://schemas.microsoft.com/office/drawing/2014/main" id="{73E49A41-0D61-46D2-A883-80FA22D50A43}"/>
              </a:ext>
            </a:extLst>
          </p:cNvPr>
          <p:cNvSpPr>
            <a:spLocks noGrp="1"/>
          </p:cNvSpPr>
          <p:nvPr>
            <p:ph idx="1"/>
          </p:nvPr>
        </p:nvSpPr>
        <p:spPr/>
        <p:txBody>
          <a:bodyPr/>
          <a:lstStyle/>
          <a:p>
            <a:r>
              <a:rPr lang="en-US" altLang="zh-TW" sz="2400" dirty="0"/>
              <a:t>For those just getting started with </a:t>
            </a:r>
            <a:r>
              <a:rPr lang="en-US" altLang="zh-TW" sz="2400" dirty="0" err="1"/>
              <a:t>LoRA</a:t>
            </a:r>
            <a:r>
              <a:rPr lang="en-US" altLang="zh-TW" sz="2400" dirty="0"/>
              <a:t>, focus on the r (rank) and alpha parameters</a:t>
            </a:r>
          </a:p>
          <a:p>
            <a:r>
              <a:rPr lang="en-US" altLang="zh-TW" sz="2400" dirty="0"/>
              <a:t>If you run into CUDA OOM (out of memory) problems and you can’t reduce your batch size or max input length any further, you can try reducing the rank</a:t>
            </a:r>
          </a:p>
          <a:p>
            <a:r>
              <a:rPr lang="en-US" altLang="zh-TW" sz="2400" dirty="0"/>
              <a:t>When starting out, it is recommended to maintain a 1:2 ratio between rank and alpha</a:t>
            </a:r>
            <a:endParaRPr lang="zh-TW" altLang="en-US" sz="2400" dirty="0"/>
          </a:p>
        </p:txBody>
      </p:sp>
      <p:sp>
        <p:nvSpPr>
          <p:cNvPr id="4" name="投影片編號版面配置區 3">
            <a:extLst>
              <a:ext uri="{FF2B5EF4-FFF2-40B4-BE49-F238E27FC236}">
                <a16:creationId xmlns:a16="http://schemas.microsoft.com/office/drawing/2014/main" id="{2934AC81-D604-4FD6-82BC-BB9BB2C87569}"/>
              </a:ext>
            </a:extLst>
          </p:cNvPr>
          <p:cNvSpPr>
            <a:spLocks noGrp="1"/>
          </p:cNvSpPr>
          <p:nvPr>
            <p:ph type="sldNum" sz="quarter" idx="10"/>
          </p:nvPr>
        </p:nvSpPr>
        <p:spPr/>
        <p:txBody>
          <a:bodyPr/>
          <a:lstStyle/>
          <a:p>
            <a:pPr>
              <a:defRPr/>
            </a:pPr>
            <a:fld id="{CF627BE3-1269-44D5-A349-82FD5D94EBD8}" type="slidenum">
              <a:rPr lang="en-US" altLang="zh-TW" smtClean="0"/>
              <a:pPr>
                <a:defRPr/>
              </a:pPr>
              <a:t>86</a:t>
            </a:fld>
            <a:endParaRPr lang="en-US" altLang="zh-TW"/>
          </a:p>
        </p:txBody>
      </p:sp>
    </p:spTree>
    <p:extLst>
      <p:ext uri="{BB962C8B-B14F-4D97-AF65-F5344CB8AC3E}">
        <p14:creationId xmlns:p14="http://schemas.microsoft.com/office/powerpoint/2010/main" val="97496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3EBBE-6ED9-41F1-B784-60B01F300EEB}"/>
              </a:ext>
            </a:extLst>
          </p:cNvPr>
          <p:cNvSpPr>
            <a:spLocks noGrp="1"/>
          </p:cNvSpPr>
          <p:nvPr>
            <p:ph type="title"/>
          </p:nvPr>
        </p:nvSpPr>
        <p:spPr/>
        <p:txBody>
          <a:bodyPr/>
          <a:lstStyle/>
          <a:p>
            <a:r>
              <a:rPr lang="en-US" altLang="zh-TW" dirty="0"/>
              <a:t>Other Hyperparameters</a:t>
            </a:r>
            <a:endParaRPr lang="zh-TW" altLang="en-US" dirty="0"/>
          </a:p>
        </p:txBody>
      </p:sp>
      <p:sp>
        <p:nvSpPr>
          <p:cNvPr id="3" name="內容版面配置區 2">
            <a:extLst>
              <a:ext uri="{FF2B5EF4-FFF2-40B4-BE49-F238E27FC236}">
                <a16:creationId xmlns:a16="http://schemas.microsoft.com/office/drawing/2014/main" id="{04B8E8A3-6A52-4321-B854-531D3BAE5085}"/>
              </a:ext>
            </a:extLst>
          </p:cNvPr>
          <p:cNvSpPr>
            <a:spLocks noGrp="1"/>
          </p:cNvSpPr>
          <p:nvPr>
            <p:ph idx="1"/>
          </p:nvPr>
        </p:nvSpPr>
        <p:spPr>
          <a:xfrm>
            <a:off x="609600" y="1470344"/>
            <a:ext cx="11152717" cy="4757737"/>
          </a:xfrm>
        </p:spPr>
        <p:txBody>
          <a:bodyPr/>
          <a:lstStyle/>
          <a:p>
            <a:r>
              <a:rPr lang="en-US" altLang="zh-TW" sz="2400" dirty="0"/>
              <a:t>The trainer used for this demo comes from transformers’ </a:t>
            </a:r>
            <a:r>
              <a:rPr lang="en-US" altLang="zh-TW" sz="2400" dirty="0" err="1"/>
              <a:t>trl</a:t>
            </a:r>
            <a:r>
              <a:rPr lang="en-US" altLang="zh-TW" sz="2400" dirty="0"/>
              <a:t> library (specifically </a:t>
            </a:r>
            <a:r>
              <a:rPr lang="en-US" altLang="zh-TW" sz="2400" dirty="0" err="1"/>
              <a:t>SFTTrainer</a:t>
            </a:r>
            <a:r>
              <a:rPr lang="en-US" altLang="zh-TW" sz="2400" dirty="0"/>
              <a:t> and </a:t>
            </a:r>
            <a:r>
              <a:rPr lang="en-US" altLang="zh-TW" sz="2400" dirty="0" err="1"/>
              <a:t>SFTConfig</a:t>
            </a:r>
            <a:r>
              <a:rPr lang="en-US" altLang="zh-TW" sz="2400" dirty="0"/>
              <a:t>)</a:t>
            </a:r>
          </a:p>
          <a:p>
            <a:r>
              <a:rPr lang="en-US" altLang="zh-TW" sz="2400" dirty="0"/>
              <a:t>Here are some noteworthy parameters to tune while training your model:</a:t>
            </a:r>
          </a:p>
          <a:p>
            <a:pPr lvl="1"/>
            <a:r>
              <a:rPr lang="en-US" altLang="zh-TW" sz="2000" dirty="0" err="1"/>
              <a:t>max_seq_length</a:t>
            </a:r>
            <a:r>
              <a:rPr lang="en-US" altLang="zh-TW" sz="2000" dirty="0"/>
              <a:t>: how many tokens your model can take in at once, affects your LLM’s ability to handle long inputs; drastically affects VRAM usage</a:t>
            </a:r>
          </a:p>
          <a:p>
            <a:pPr lvl="1"/>
            <a:r>
              <a:rPr lang="en-US" altLang="zh-TW" sz="2000" dirty="0" err="1"/>
              <a:t>per_device_train_batch_size</a:t>
            </a:r>
            <a:r>
              <a:rPr lang="en-US" altLang="zh-TW" sz="2000" dirty="0"/>
              <a:t>: batch size, adjust this based on your VRAM</a:t>
            </a:r>
          </a:p>
          <a:p>
            <a:pPr lvl="1"/>
            <a:r>
              <a:rPr lang="en-US" altLang="zh-TW" sz="2000" dirty="0" err="1"/>
              <a:t>save_strategy</a:t>
            </a:r>
            <a:r>
              <a:rPr lang="en-US" altLang="zh-TW" sz="2000" dirty="0"/>
              <a:t>: how often you save checkpoints</a:t>
            </a:r>
          </a:p>
          <a:p>
            <a:pPr lvl="1"/>
            <a:r>
              <a:rPr lang="en-US" altLang="zh-TW" sz="2000" dirty="0" err="1"/>
              <a:t>num_train_epochs</a:t>
            </a:r>
            <a:r>
              <a:rPr lang="en-US" altLang="zh-TW" sz="2000" dirty="0"/>
              <a:t>: how many epochs to train for (you can also opt to use steps as a unit instead of epoch)</a:t>
            </a:r>
          </a:p>
          <a:p>
            <a:pPr lvl="1"/>
            <a:r>
              <a:rPr lang="en-US" altLang="zh-TW" sz="2000" dirty="0" err="1"/>
              <a:t>learning_rate</a:t>
            </a:r>
            <a:endParaRPr lang="en-US" altLang="zh-TW" sz="2000" dirty="0"/>
          </a:p>
          <a:p>
            <a:pPr lvl="1"/>
            <a:r>
              <a:rPr lang="en-US" altLang="zh-TW" sz="2000" dirty="0"/>
              <a:t>bf16: whether to train in bf16</a:t>
            </a:r>
          </a:p>
          <a:p>
            <a:pPr lvl="1"/>
            <a:r>
              <a:rPr lang="en-US" altLang="zh-TW" sz="2000" dirty="0" err="1"/>
              <a:t>logging_steps</a:t>
            </a:r>
            <a:r>
              <a:rPr lang="en-US" altLang="zh-TW" sz="2000" dirty="0"/>
              <a:t>: how often you log training statistics</a:t>
            </a:r>
          </a:p>
        </p:txBody>
      </p:sp>
      <p:sp>
        <p:nvSpPr>
          <p:cNvPr id="4" name="投影片編號版面配置區 3">
            <a:extLst>
              <a:ext uri="{FF2B5EF4-FFF2-40B4-BE49-F238E27FC236}">
                <a16:creationId xmlns:a16="http://schemas.microsoft.com/office/drawing/2014/main" id="{10B287C6-09AC-4F6A-9033-3A1CDAEC3FF6}"/>
              </a:ext>
            </a:extLst>
          </p:cNvPr>
          <p:cNvSpPr>
            <a:spLocks noGrp="1"/>
          </p:cNvSpPr>
          <p:nvPr>
            <p:ph type="sldNum" sz="quarter" idx="10"/>
          </p:nvPr>
        </p:nvSpPr>
        <p:spPr/>
        <p:txBody>
          <a:bodyPr/>
          <a:lstStyle/>
          <a:p>
            <a:pPr>
              <a:defRPr/>
            </a:pPr>
            <a:fld id="{CF627BE3-1269-44D5-A349-82FD5D94EBD8}" type="slidenum">
              <a:rPr lang="en-US" altLang="zh-TW" smtClean="0"/>
              <a:pPr>
                <a:defRPr/>
              </a:pPr>
              <a:t>87</a:t>
            </a:fld>
            <a:endParaRPr lang="en-US" altLang="zh-TW"/>
          </a:p>
        </p:txBody>
      </p:sp>
    </p:spTree>
    <p:extLst>
      <p:ext uri="{BB962C8B-B14F-4D97-AF65-F5344CB8AC3E}">
        <p14:creationId xmlns:p14="http://schemas.microsoft.com/office/powerpoint/2010/main" val="2735272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C3B26C-417F-49CF-BCDD-88B1E5CED05D}"/>
              </a:ext>
            </a:extLst>
          </p:cNvPr>
          <p:cNvSpPr>
            <a:spLocks noGrp="1"/>
          </p:cNvSpPr>
          <p:nvPr>
            <p:ph type="title"/>
          </p:nvPr>
        </p:nvSpPr>
        <p:spPr/>
        <p:txBody>
          <a:bodyPr/>
          <a:lstStyle/>
          <a:p>
            <a:r>
              <a:rPr lang="en-US" altLang="zh-TW" dirty="0"/>
              <a:t>Example </a:t>
            </a:r>
            <a:r>
              <a:rPr lang="en-US" altLang="zh-TW" dirty="0" err="1"/>
              <a:t>SFTConfig</a:t>
            </a:r>
            <a:endParaRPr lang="zh-TW" altLang="en-US" dirty="0"/>
          </a:p>
        </p:txBody>
      </p:sp>
      <p:pic>
        <p:nvPicPr>
          <p:cNvPr id="6" name="內容版面配置區 5">
            <a:extLst>
              <a:ext uri="{FF2B5EF4-FFF2-40B4-BE49-F238E27FC236}">
                <a16:creationId xmlns:a16="http://schemas.microsoft.com/office/drawing/2014/main" id="{3989E848-B27C-426E-A168-636278B51ABD}"/>
              </a:ext>
            </a:extLst>
          </p:cNvPr>
          <p:cNvPicPr>
            <a:picLocks noGrp="1" noChangeAspect="1"/>
          </p:cNvPicPr>
          <p:nvPr>
            <p:ph idx="1"/>
          </p:nvPr>
        </p:nvPicPr>
        <p:blipFill rotWithShape="1">
          <a:blip r:embed="rId2"/>
          <a:srcRect l="1536"/>
          <a:stretch/>
        </p:blipFill>
        <p:spPr>
          <a:xfrm>
            <a:off x="6446520" y="423893"/>
            <a:ext cx="4341450" cy="6010213"/>
          </a:xfrm>
        </p:spPr>
      </p:pic>
      <p:sp>
        <p:nvSpPr>
          <p:cNvPr id="4" name="投影片編號版面配置區 3">
            <a:extLst>
              <a:ext uri="{FF2B5EF4-FFF2-40B4-BE49-F238E27FC236}">
                <a16:creationId xmlns:a16="http://schemas.microsoft.com/office/drawing/2014/main" id="{7F06890B-D7D3-4D5B-A479-1803D24AE75B}"/>
              </a:ext>
            </a:extLst>
          </p:cNvPr>
          <p:cNvSpPr>
            <a:spLocks noGrp="1"/>
          </p:cNvSpPr>
          <p:nvPr>
            <p:ph type="sldNum" sz="quarter" idx="10"/>
          </p:nvPr>
        </p:nvSpPr>
        <p:spPr/>
        <p:txBody>
          <a:bodyPr/>
          <a:lstStyle/>
          <a:p>
            <a:pPr>
              <a:defRPr/>
            </a:pPr>
            <a:fld id="{CF627BE3-1269-44D5-A349-82FD5D94EBD8}" type="slidenum">
              <a:rPr lang="en-US" altLang="zh-TW" smtClean="0"/>
              <a:pPr>
                <a:defRPr/>
              </a:pPr>
              <a:t>88</a:t>
            </a:fld>
            <a:endParaRPr lang="en-US" altLang="zh-TW"/>
          </a:p>
        </p:txBody>
      </p:sp>
      <p:pic>
        <p:nvPicPr>
          <p:cNvPr id="8" name="圖片 7">
            <a:extLst>
              <a:ext uri="{FF2B5EF4-FFF2-40B4-BE49-F238E27FC236}">
                <a16:creationId xmlns:a16="http://schemas.microsoft.com/office/drawing/2014/main" id="{98D7F480-12E4-4BA2-B70E-2BF8CE5C57AE}"/>
              </a:ext>
            </a:extLst>
          </p:cNvPr>
          <p:cNvPicPr>
            <a:picLocks noChangeAspect="1"/>
          </p:cNvPicPr>
          <p:nvPr/>
        </p:nvPicPr>
        <p:blipFill>
          <a:blip r:embed="rId3"/>
          <a:stretch>
            <a:fillRect/>
          </a:stretch>
        </p:blipFill>
        <p:spPr>
          <a:xfrm>
            <a:off x="729326" y="1955300"/>
            <a:ext cx="5366673" cy="2494779"/>
          </a:xfrm>
          <a:prstGeom prst="rect">
            <a:avLst/>
          </a:prstGeom>
        </p:spPr>
      </p:pic>
      <p:sp>
        <p:nvSpPr>
          <p:cNvPr id="7" name="文字方塊 6">
            <a:extLst>
              <a:ext uri="{FF2B5EF4-FFF2-40B4-BE49-F238E27FC236}">
                <a16:creationId xmlns:a16="http://schemas.microsoft.com/office/drawing/2014/main" id="{E94D9571-F4A5-4999-9013-AB88E4052D4F}"/>
              </a:ext>
            </a:extLst>
          </p:cNvPr>
          <p:cNvSpPr txBox="1"/>
          <p:nvPr/>
        </p:nvSpPr>
        <p:spPr>
          <a:xfrm>
            <a:off x="601133" y="5361824"/>
            <a:ext cx="6141720" cy="923330"/>
          </a:xfrm>
          <a:prstGeom prst="rect">
            <a:avLst/>
          </a:prstGeom>
          <a:noFill/>
        </p:spPr>
        <p:txBody>
          <a:bodyPr wrap="square">
            <a:spAutoFit/>
          </a:bodyPr>
          <a:lstStyle/>
          <a:p>
            <a:r>
              <a:rPr lang="en-US" altLang="zh-TW" sz="1800" dirty="0"/>
              <a:t>See gemma_function_calling_finetune.py for a short example that you can run with a custom function calling dataset inside the ./dataset folder</a:t>
            </a:r>
            <a:endParaRPr lang="zh-TW" altLang="en-US" dirty="0"/>
          </a:p>
        </p:txBody>
      </p:sp>
    </p:spTree>
    <p:extLst>
      <p:ext uri="{BB962C8B-B14F-4D97-AF65-F5344CB8AC3E}">
        <p14:creationId xmlns:p14="http://schemas.microsoft.com/office/powerpoint/2010/main" val="1210415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Inferencing - Function Calling</a:t>
            </a:r>
            <a:endParaRPr lang="zh-TW" altLang="en-US" sz="5400" dirty="0"/>
          </a:p>
        </p:txBody>
      </p:sp>
    </p:spTree>
    <p:extLst>
      <p:ext uri="{BB962C8B-B14F-4D97-AF65-F5344CB8AC3E}">
        <p14:creationId xmlns:p14="http://schemas.microsoft.com/office/powerpoint/2010/main" val="231025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Prompt: </a:t>
            </a:r>
            <a:r>
              <a:rPr lang="en-US" altLang="zh-TW" sz="2400" dirty="0"/>
              <a:t>if the model supports function calling/has good text comprehension, how can you improve function calling performance in the following cases? </a:t>
            </a:r>
          </a:p>
          <a:p>
            <a:pPr marL="857250" lvl="1" indent="-457200">
              <a:buFont typeface="+mj-lt"/>
              <a:buAutoNum type="arabicPeriod"/>
            </a:pPr>
            <a:r>
              <a:rPr lang="en-US" altLang="zh-TW" sz="2000" dirty="0"/>
              <a:t>Function output format is incorrect</a:t>
            </a:r>
          </a:p>
          <a:p>
            <a:pPr marL="1257300" lvl="2" indent="-457200"/>
            <a:r>
              <a:rPr lang="en-US" altLang="zh-TW" sz="1600" dirty="0"/>
              <a:t>Few shot learning, use special tokens (&lt;functional&gt;, etc.)</a:t>
            </a:r>
          </a:p>
          <a:p>
            <a:pPr marL="857250" lvl="1" indent="-457200">
              <a:buFont typeface="+mj-lt"/>
              <a:buAutoNum type="arabicPeriod"/>
            </a:pPr>
            <a:r>
              <a:rPr lang="en-US" altLang="zh-TW" sz="2000" dirty="0"/>
              <a:t>Some functions are not getting called/called more than others</a:t>
            </a:r>
          </a:p>
          <a:p>
            <a:pPr marL="1257300" lvl="2" indent="-457200"/>
            <a:r>
              <a:rPr lang="en-US" altLang="zh-TW" sz="1600" dirty="0"/>
              <a:t>Check max input size, make sure there isn’t too much overlap between functions</a:t>
            </a:r>
          </a:p>
          <a:p>
            <a:pPr marL="857250" lvl="1" indent="-457200">
              <a:buFont typeface="+mj-lt"/>
              <a:buAutoNum type="arabicPeriod"/>
            </a:pPr>
            <a:r>
              <a:rPr lang="en-US" altLang="zh-TW" sz="2000" dirty="0"/>
              <a:t>The model only outputs formatted text and lost the ability to chat normally</a:t>
            </a:r>
          </a:p>
          <a:p>
            <a:pPr marL="1257300" lvl="2" indent="-457200"/>
            <a:r>
              <a:rPr lang="en-US" altLang="zh-TW" sz="1600" dirty="0"/>
              <a:t>Adjust system prompt to instruct model to only use function call when applicable, consider using multi-agent systems (one for parsing functions, another for chatting)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9</a:t>
            </a:fld>
            <a:endParaRPr lang="en-US" altLang="zh-TW"/>
          </a:p>
        </p:txBody>
      </p:sp>
    </p:spTree>
    <p:extLst>
      <p:ext uri="{BB962C8B-B14F-4D97-AF65-F5344CB8AC3E}">
        <p14:creationId xmlns:p14="http://schemas.microsoft.com/office/powerpoint/2010/main" val="777625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9B30D8F-6BB8-4719-8DAA-96F542A6CFFC}"/>
              </a:ext>
            </a:extLst>
          </p:cNvPr>
          <p:cNvPicPr>
            <a:picLocks noChangeAspect="1"/>
          </p:cNvPicPr>
          <p:nvPr/>
        </p:nvPicPr>
        <p:blipFill>
          <a:blip r:embed="rId3"/>
          <a:stretch>
            <a:fillRect/>
          </a:stretch>
        </p:blipFill>
        <p:spPr>
          <a:xfrm>
            <a:off x="1269461" y="4682451"/>
            <a:ext cx="9822410" cy="1182327"/>
          </a:xfrm>
          <a:prstGeom prst="rect">
            <a:avLst/>
          </a:prstGeom>
        </p:spPr>
      </p:pic>
      <p:pic>
        <p:nvPicPr>
          <p:cNvPr id="14" name="內容版面配置區 13">
            <a:extLst>
              <a:ext uri="{FF2B5EF4-FFF2-40B4-BE49-F238E27FC236}">
                <a16:creationId xmlns:a16="http://schemas.microsoft.com/office/drawing/2014/main" id="{380CB83D-BAEA-42B8-9AA4-18FC6477ED16}"/>
              </a:ext>
            </a:extLst>
          </p:cNvPr>
          <p:cNvPicPr>
            <a:picLocks noGrp="1" noChangeAspect="1"/>
          </p:cNvPicPr>
          <p:nvPr>
            <p:ph idx="1"/>
          </p:nvPr>
        </p:nvPicPr>
        <p:blipFill>
          <a:blip r:embed="rId4"/>
          <a:stretch>
            <a:fillRect/>
          </a:stretch>
        </p:blipFill>
        <p:spPr>
          <a:xfrm>
            <a:off x="1405277" y="1062219"/>
            <a:ext cx="9381445" cy="2923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Function Declaration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90</a:t>
            </a:fld>
            <a:endParaRPr lang="en-US" altLang="zh-TW"/>
          </a:p>
        </p:txBody>
      </p:sp>
      <p:sp>
        <p:nvSpPr>
          <p:cNvPr id="5" name="文字方塊 4">
            <a:extLst>
              <a:ext uri="{FF2B5EF4-FFF2-40B4-BE49-F238E27FC236}">
                <a16:creationId xmlns:a16="http://schemas.microsoft.com/office/drawing/2014/main" id="{5302AB3F-E7CE-4B2E-9912-E9C3F8CD9150}"/>
              </a:ext>
            </a:extLst>
          </p:cNvPr>
          <p:cNvSpPr txBox="1"/>
          <p:nvPr/>
        </p:nvSpPr>
        <p:spPr>
          <a:xfrm>
            <a:off x="1270367" y="4024918"/>
            <a:ext cx="9830651" cy="369332"/>
          </a:xfrm>
          <a:prstGeom prst="rect">
            <a:avLst/>
          </a:prstGeom>
          <a:noFill/>
        </p:spPr>
        <p:txBody>
          <a:bodyPr wrap="square" rtlCol="0">
            <a:spAutoFit/>
          </a:bodyPr>
          <a:lstStyle/>
          <a:p>
            <a:r>
              <a:rPr lang="en-US" altLang="zh-TW" dirty="0"/>
              <a:t>The </a:t>
            </a:r>
            <a:r>
              <a:rPr lang="en-US" altLang="zh-TW" b="1" dirty="0"/>
              <a:t>description</a:t>
            </a:r>
            <a:r>
              <a:rPr lang="en-US" altLang="zh-TW" dirty="0"/>
              <a:t> fields are important for informing the LLM on when a function should be used</a:t>
            </a:r>
            <a:endParaRPr lang="zh-TW" altLang="en-US" dirty="0"/>
          </a:p>
        </p:txBody>
      </p:sp>
      <p:sp>
        <p:nvSpPr>
          <p:cNvPr id="8" name="文字方塊 7">
            <a:extLst>
              <a:ext uri="{FF2B5EF4-FFF2-40B4-BE49-F238E27FC236}">
                <a16:creationId xmlns:a16="http://schemas.microsoft.com/office/drawing/2014/main" id="{6C1A152F-C0FB-489B-B877-3ACBCF95A68C}"/>
              </a:ext>
            </a:extLst>
          </p:cNvPr>
          <p:cNvSpPr txBox="1"/>
          <p:nvPr/>
        </p:nvSpPr>
        <p:spPr>
          <a:xfrm>
            <a:off x="956071" y="6009662"/>
            <a:ext cx="9830651" cy="369332"/>
          </a:xfrm>
          <a:prstGeom prst="rect">
            <a:avLst/>
          </a:prstGeom>
          <a:noFill/>
        </p:spPr>
        <p:txBody>
          <a:bodyPr wrap="square" rtlCol="0">
            <a:spAutoFit/>
          </a:bodyPr>
          <a:lstStyle/>
          <a:p>
            <a:pPr algn="ctr"/>
            <a:r>
              <a:rPr lang="en-US" altLang="zh-TW" dirty="0"/>
              <a:t>Sample output, the model provides the coordinates to Taiwan using its existing knowledge</a:t>
            </a:r>
            <a:endParaRPr lang="zh-TW" altLang="en-US" dirty="0"/>
          </a:p>
        </p:txBody>
      </p:sp>
      <p:cxnSp>
        <p:nvCxnSpPr>
          <p:cNvPr id="11" name="直線接點 10">
            <a:extLst>
              <a:ext uri="{FF2B5EF4-FFF2-40B4-BE49-F238E27FC236}">
                <a16:creationId xmlns:a16="http://schemas.microsoft.com/office/drawing/2014/main" id="{33DBAF3F-375B-4CF5-939D-7A0A13EEAEE8}"/>
              </a:ext>
            </a:extLst>
          </p:cNvPr>
          <p:cNvCxnSpPr>
            <a:cxnSpLocks/>
          </p:cNvCxnSpPr>
          <p:nvPr/>
        </p:nvCxnSpPr>
        <p:spPr bwMode="auto">
          <a:xfrm>
            <a:off x="2501236" y="1584385"/>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直線接點 12">
            <a:extLst>
              <a:ext uri="{FF2B5EF4-FFF2-40B4-BE49-F238E27FC236}">
                <a16:creationId xmlns:a16="http://schemas.microsoft.com/office/drawing/2014/main" id="{18AC344E-2417-45FA-963B-2F508013238F}"/>
              </a:ext>
            </a:extLst>
          </p:cNvPr>
          <p:cNvCxnSpPr>
            <a:cxnSpLocks/>
          </p:cNvCxnSpPr>
          <p:nvPr/>
        </p:nvCxnSpPr>
        <p:spPr bwMode="auto">
          <a:xfrm>
            <a:off x="2501236" y="5686393"/>
            <a:ext cx="127362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0" name="直線接點 19">
            <a:extLst>
              <a:ext uri="{FF2B5EF4-FFF2-40B4-BE49-F238E27FC236}">
                <a16:creationId xmlns:a16="http://schemas.microsoft.com/office/drawing/2014/main" id="{B594B282-E6CD-4C29-9A26-E3D028E35FEF}"/>
              </a:ext>
            </a:extLst>
          </p:cNvPr>
          <p:cNvCxnSpPr>
            <a:cxnSpLocks/>
          </p:cNvCxnSpPr>
          <p:nvPr/>
        </p:nvCxnSpPr>
        <p:spPr bwMode="auto">
          <a:xfrm>
            <a:off x="2407813" y="2417763"/>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1" name="直線接點 20">
            <a:extLst>
              <a:ext uri="{FF2B5EF4-FFF2-40B4-BE49-F238E27FC236}">
                <a16:creationId xmlns:a16="http://schemas.microsoft.com/office/drawing/2014/main" id="{865FF6FF-7FB8-4E5C-8CDA-247DD2ACBBB3}"/>
              </a:ext>
            </a:extLst>
          </p:cNvPr>
          <p:cNvCxnSpPr>
            <a:cxnSpLocks/>
          </p:cNvCxnSpPr>
          <p:nvPr/>
        </p:nvCxnSpPr>
        <p:spPr bwMode="auto">
          <a:xfrm>
            <a:off x="2407813" y="2593407"/>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4" name="直線接點 23">
            <a:extLst>
              <a:ext uri="{FF2B5EF4-FFF2-40B4-BE49-F238E27FC236}">
                <a16:creationId xmlns:a16="http://schemas.microsoft.com/office/drawing/2014/main" id="{345FBE90-0591-4F0A-BE92-71CDD7ACEE2C}"/>
              </a:ext>
            </a:extLst>
          </p:cNvPr>
          <p:cNvCxnSpPr>
            <a:cxnSpLocks/>
          </p:cNvCxnSpPr>
          <p:nvPr/>
        </p:nvCxnSpPr>
        <p:spPr bwMode="auto">
          <a:xfrm>
            <a:off x="5825719"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直線接點 25">
            <a:extLst>
              <a:ext uri="{FF2B5EF4-FFF2-40B4-BE49-F238E27FC236}">
                <a16:creationId xmlns:a16="http://schemas.microsoft.com/office/drawing/2014/main" id="{333BC63C-1ECC-4365-9C39-205E8647FC08}"/>
              </a:ext>
            </a:extLst>
          </p:cNvPr>
          <p:cNvCxnSpPr>
            <a:cxnSpLocks/>
          </p:cNvCxnSpPr>
          <p:nvPr/>
        </p:nvCxnSpPr>
        <p:spPr bwMode="auto">
          <a:xfrm>
            <a:off x="8383724"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45958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10">
            <a:extLst>
              <a:ext uri="{FF2B5EF4-FFF2-40B4-BE49-F238E27FC236}">
                <a16:creationId xmlns:a16="http://schemas.microsoft.com/office/drawing/2014/main" id="{13E1A984-47BA-46DB-953C-919B655562B0}"/>
              </a:ext>
            </a:extLst>
          </p:cNvPr>
          <p:cNvPicPr>
            <a:picLocks noGrp="1" noChangeAspect="1"/>
          </p:cNvPicPr>
          <p:nvPr>
            <p:ph idx="1"/>
          </p:nvPr>
        </p:nvPicPr>
        <p:blipFill>
          <a:blip r:embed="rId2"/>
          <a:stretch>
            <a:fillRect/>
          </a:stretch>
        </p:blipFill>
        <p:spPr>
          <a:xfrm>
            <a:off x="411546" y="1206499"/>
            <a:ext cx="11602178" cy="4291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API Integration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91</a:t>
            </a:fld>
            <a:endParaRPr lang="en-US" altLang="zh-TW"/>
          </a:p>
        </p:txBody>
      </p:sp>
      <p:sp>
        <p:nvSpPr>
          <p:cNvPr id="7" name="文字方塊 6">
            <a:extLst>
              <a:ext uri="{FF2B5EF4-FFF2-40B4-BE49-F238E27FC236}">
                <a16:creationId xmlns:a16="http://schemas.microsoft.com/office/drawing/2014/main" id="{E5067298-1D02-491F-804B-B4F53ABDB09F}"/>
              </a:ext>
            </a:extLst>
          </p:cNvPr>
          <p:cNvSpPr txBox="1"/>
          <p:nvPr/>
        </p:nvSpPr>
        <p:spPr>
          <a:xfrm>
            <a:off x="8826017" y="1378445"/>
            <a:ext cx="4618804" cy="369332"/>
          </a:xfrm>
          <a:prstGeom prst="rect">
            <a:avLst/>
          </a:prstGeom>
          <a:noFill/>
        </p:spPr>
        <p:txBody>
          <a:bodyPr wrap="square" rtlCol="0">
            <a:spAutoFit/>
          </a:bodyPr>
          <a:lstStyle/>
          <a:p>
            <a:r>
              <a:rPr lang="en-US" altLang="zh-TW" dirty="0"/>
              <a:t>API</a:t>
            </a:r>
            <a:r>
              <a:rPr lang="zh-TW" altLang="en-US" dirty="0"/>
              <a:t> </a:t>
            </a:r>
            <a:r>
              <a:rPr lang="en-US" altLang="zh-TW" dirty="0"/>
              <a:t>call</a:t>
            </a:r>
            <a:endParaRPr lang="zh-TW" altLang="en-US" dirty="0"/>
          </a:p>
        </p:txBody>
      </p:sp>
      <p:sp>
        <p:nvSpPr>
          <p:cNvPr id="9" name="文字方塊 8">
            <a:extLst>
              <a:ext uri="{FF2B5EF4-FFF2-40B4-BE49-F238E27FC236}">
                <a16:creationId xmlns:a16="http://schemas.microsoft.com/office/drawing/2014/main" id="{91DCFBF2-C272-4C73-80D5-461D367292B5}"/>
              </a:ext>
            </a:extLst>
          </p:cNvPr>
          <p:cNvSpPr txBox="1"/>
          <p:nvPr/>
        </p:nvSpPr>
        <p:spPr>
          <a:xfrm>
            <a:off x="4040528" y="4423943"/>
            <a:ext cx="3783958" cy="369332"/>
          </a:xfrm>
          <a:prstGeom prst="rect">
            <a:avLst/>
          </a:prstGeom>
          <a:noFill/>
        </p:spPr>
        <p:txBody>
          <a:bodyPr wrap="square" rtlCol="0">
            <a:spAutoFit/>
          </a:bodyPr>
          <a:lstStyle/>
          <a:p>
            <a:r>
              <a:rPr lang="en-US" altLang="zh-TW" dirty="0"/>
              <a:t>Parse LLM output (string) into json</a:t>
            </a:r>
            <a:endParaRPr lang="zh-TW" altLang="en-US" dirty="0"/>
          </a:p>
        </p:txBody>
      </p:sp>
      <p:sp>
        <p:nvSpPr>
          <p:cNvPr id="12" name="流程圖: 程序 11">
            <a:extLst>
              <a:ext uri="{FF2B5EF4-FFF2-40B4-BE49-F238E27FC236}">
                <a16:creationId xmlns:a16="http://schemas.microsoft.com/office/drawing/2014/main" id="{B4CE63B0-F6F1-4262-BD1C-4D7E11DA0008}"/>
              </a:ext>
            </a:extLst>
          </p:cNvPr>
          <p:cNvSpPr/>
          <p:nvPr/>
        </p:nvSpPr>
        <p:spPr bwMode="auto">
          <a:xfrm>
            <a:off x="601133" y="1747777"/>
            <a:ext cx="11412591" cy="180000"/>
          </a:xfrm>
          <a:prstGeom prst="flowChartProcess">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3" name="文字方塊 12">
            <a:extLst>
              <a:ext uri="{FF2B5EF4-FFF2-40B4-BE49-F238E27FC236}">
                <a16:creationId xmlns:a16="http://schemas.microsoft.com/office/drawing/2014/main" id="{A04DE277-E91D-44B3-8138-3DBB98A31195}"/>
              </a:ext>
            </a:extLst>
          </p:cNvPr>
          <p:cNvSpPr txBox="1"/>
          <p:nvPr/>
        </p:nvSpPr>
        <p:spPr>
          <a:xfrm>
            <a:off x="9074551" y="2886544"/>
            <a:ext cx="2958464" cy="646331"/>
          </a:xfrm>
          <a:prstGeom prst="rect">
            <a:avLst/>
          </a:prstGeom>
          <a:noFill/>
        </p:spPr>
        <p:txBody>
          <a:bodyPr wrap="square" rtlCol="0">
            <a:spAutoFit/>
          </a:bodyPr>
          <a:lstStyle/>
          <a:p>
            <a:r>
              <a:rPr lang="en-US" altLang="zh-TW" dirty="0"/>
              <a:t>Handle LLM’s structured output</a:t>
            </a:r>
            <a:endParaRPr lang="zh-TW" altLang="en-US" dirty="0"/>
          </a:p>
        </p:txBody>
      </p:sp>
      <p:sp>
        <p:nvSpPr>
          <p:cNvPr id="14" name="右大括弧 13">
            <a:extLst>
              <a:ext uri="{FF2B5EF4-FFF2-40B4-BE49-F238E27FC236}">
                <a16:creationId xmlns:a16="http://schemas.microsoft.com/office/drawing/2014/main" id="{59329782-E23F-4D9F-97AD-96C6602A2030}"/>
              </a:ext>
            </a:extLst>
          </p:cNvPr>
          <p:cNvSpPr/>
          <p:nvPr/>
        </p:nvSpPr>
        <p:spPr bwMode="auto">
          <a:xfrm>
            <a:off x="8669438" y="2656325"/>
            <a:ext cx="381965" cy="108229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5" name="文字方塊 14">
            <a:extLst>
              <a:ext uri="{FF2B5EF4-FFF2-40B4-BE49-F238E27FC236}">
                <a16:creationId xmlns:a16="http://schemas.microsoft.com/office/drawing/2014/main" id="{EAC007FC-BB7E-47C8-8CF7-640E499CEE9A}"/>
              </a:ext>
            </a:extLst>
          </p:cNvPr>
          <p:cNvSpPr txBox="1"/>
          <p:nvPr/>
        </p:nvSpPr>
        <p:spPr>
          <a:xfrm>
            <a:off x="4320656" y="1987028"/>
            <a:ext cx="6641984" cy="369332"/>
          </a:xfrm>
          <a:prstGeom prst="rect">
            <a:avLst/>
          </a:prstGeom>
          <a:noFill/>
        </p:spPr>
        <p:txBody>
          <a:bodyPr wrap="square" rtlCol="0">
            <a:spAutoFit/>
          </a:bodyPr>
          <a:lstStyle/>
          <a:p>
            <a:r>
              <a:rPr lang="en-US" altLang="zh-TW" dirty="0"/>
              <a:t>temperature_2m is the temperature 2 meters above ground</a:t>
            </a:r>
            <a:endParaRPr lang="zh-TW" altLang="en-US" dirty="0"/>
          </a:p>
        </p:txBody>
      </p:sp>
    </p:spTree>
    <p:extLst>
      <p:ext uri="{BB962C8B-B14F-4D97-AF65-F5344CB8AC3E}">
        <p14:creationId xmlns:p14="http://schemas.microsoft.com/office/powerpoint/2010/main" val="1424173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5F8C74EE-160A-441B-BE97-314FBB3F1201}"/>
              </a:ext>
            </a:extLst>
          </p:cNvPr>
          <p:cNvPicPr>
            <a:picLocks noChangeAspect="1"/>
          </p:cNvPicPr>
          <p:nvPr/>
        </p:nvPicPr>
        <p:blipFill>
          <a:blip r:embed="rId2"/>
          <a:stretch>
            <a:fillRect/>
          </a:stretch>
        </p:blipFill>
        <p:spPr>
          <a:xfrm>
            <a:off x="378771" y="5190105"/>
            <a:ext cx="5961070" cy="1391120"/>
          </a:xfrm>
          <a:prstGeom prst="rect">
            <a:avLst/>
          </a:prstGeom>
        </p:spPr>
      </p:pic>
      <p:pic>
        <p:nvPicPr>
          <p:cNvPr id="15" name="內容版面配置區 14">
            <a:extLst>
              <a:ext uri="{FF2B5EF4-FFF2-40B4-BE49-F238E27FC236}">
                <a16:creationId xmlns:a16="http://schemas.microsoft.com/office/drawing/2014/main" id="{57512EE2-431B-4AC6-BC25-B2BD87CC8B6C}"/>
              </a:ext>
            </a:extLst>
          </p:cNvPr>
          <p:cNvPicPr>
            <a:picLocks noGrp="1" noChangeAspect="1"/>
          </p:cNvPicPr>
          <p:nvPr>
            <p:ph idx="1"/>
          </p:nvPr>
        </p:nvPicPr>
        <p:blipFill>
          <a:blip r:embed="rId3"/>
          <a:stretch>
            <a:fillRect/>
          </a:stretch>
        </p:blipFill>
        <p:spPr>
          <a:xfrm>
            <a:off x="378770" y="369752"/>
            <a:ext cx="4831970" cy="4757737"/>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Function Calling Example:</a:t>
            </a:r>
            <a:r>
              <a:rPr lang="zh-TW" altLang="en-US" sz="2400" dirty="0"/>
              <a:t> </a:t>
            </a:r>
            <a:r>
              <a:rPr lang="en-US" altLang="zh-TW" sz="2400" dirty="0"/>
              <a:t>Inference Step (function_calling_transformers.py)</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a:xfrm>
            <a:off x="11430000" y="6321925"/>
            <a:ext cx="762000" cy="238125"/>
          </a:xfrm>
        </p:spPr>
        <p:txBody>
          <a:bodyPr/>
          <a:lstStyle/>
          <a:p>
            <a:pPr>
              <a:defRPr/>
            </a:pPr>
            <a:fld id="{CF627BE3-1269-44D5-A349-82FD5D94EBD8}" type="slidenum">
              <a:rPr lang="en-US" altLang="zh-TW" smtClean="0"/>
              <a:pPr>
                <a:defRPr/>
              </a:pPr>
              <a:t>92</a:t>
            </a:fld>
            <a:endParaRPr lang="en-US" altLang="zh-TW"/>
          </a:p>
        </p:txBody>
      </p:sp>
      <p:cxnSp>
        <p:nvCxnSpPr>
          <p:cNvPr id="3" name="Straight Arrow Connector 2">
            <a:extLst>
              <a:ext uri="{FF2B5EF4-FFF2-40B4-BE49-F238E27FC236}">
                <a16:creationId xmlns:a16="http://schemas.microsoft.com/office/drawing/2014/main" id="{8BC434AC-A4E5-6525-A07B-DEFA0D915939}"/>
              </a:ext>
            </a:extLst>
          </p:cNvPr>
          <p:cNvCxnSpPr>
            <a:cxnSpLocks/>
          </p:cNvCxnSpPr>
          <p:nvPr/>
        </p:nvCxnSpPr>
        <p:spPr bwMode="auto">
          <a:xfrm flipH="1">
            <a:off x="4658523" y="1165673"/>
            <a:ext cx="12172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319D0214-1D52-53FB-A546-54B9380F7037}"/>
              </a:ext>
            </a:extLst>
          </p:cNvPr>
          <p:cNvSpPr txBox="1"/>
          <p:nvPr/>
        </p:nvSpPr>
        <p:spPr>
          <a:xfrm>
            <a:off x="5875757" y="981007"/>
            <a:ext cx="5332227" cy="369332"/>
          </a:xfrm>
          <a:prstGeom prst="rect">
            <a:avLst/>
          </a:prstGeom>
          <a:noFill/>
        </p:spPr>
        <p:txBody>
          <a:bodyPr wrap="square" rtlCol="0">
            <a:spAutoFit/>
          </a:bodyPr>
          <a:lstStyle/>
          <a:p>
            <a:r>
              <a:rPr lang="en-US" dirty="0"/>
              <a:t>Format user query and add function list to query</a:t>
            </a:r>
          </a:p>
        </p:txBody>
      </p:sp>
      <p:cxnSp>
        <p:nvCxnSpPr>
          <p:cNvPr id="8" name="Straight Arrow Connector 7">
            <a:extLst>
              <a:ext uri="{FF2B5EF4-FFF2-40B4-BE49-F238E27FC236}">
                <a16:creationId xmlns:a16="http://schemas.microsoft.com/office/drawing/2014/main" id="{1A3C8302-7DE8-45CE-AEF7-DB0873BE3B28}"/>
              </a:ext>
            </a:extLst>
          </p:cNvPr>
          <p:cNvCxnSpPr>
            <a:cxnSpLocks/>
          </p:cNvCxnSpPr>
          <p:nvPr/>
        </p:nvCxnSpPr>
        <p:spPr bwMode="auto">
          <a:xfrm flipH="1">
            <a:off x="3467837" y="1956613"/>
            <a:ext cx="209623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9DC4BAD-B66B-89B9-31AF-764D03BE6128}"/>
              </a:ext>
            </a:extLst>
          </p:cNvPr>
          <p:cNvSpPr txBox="1"/>
          <p:nvPr/>
        </p:nvSpPr>
        <p:spPr>
          <a:xfrm>
            <a:off x="5564075" y="1771947"/>
            <a:ext cx="5332227" cy="369332"/>
          </a:xfrm>
          <a:prstGeom prst="rect">
            <a:avLst/>
          </a:prstGeom>
          <a:noFill/>
        </p:spPr>
        <p:txBody>
          <a:bodyPr wrap="square" rtlCol="0">
            <a:spAutoFit/>
          </a:bodyPr>
          <a:lstStyle/>
          <a:p>
            <a:r>
              <a:rPr lang="en-US" dirty="0"/>
              <a:t>Tokenize string</a:t>
            </a:r>
          </a:p>
        </p:txBody>
      </p:sp>
      <p:cxnSp>
        <p:nvCxnSpPr>
          <p:cNvPr id="13" name="Straight Arrow Connector 12">
            <a:extLst>
              <a:ext uri="{FF2B5EF4-FFF2-40B4-BE49-F238E27FC236}">
                <a16:creationId xmlns:a16="http://schemas.microsoft.com/office/drawing/2014/main" id="{CDEB650D-CC21-7042-5DBA-C62BAE92831E}"/>
              </a:ext>
            </a:extLst>
          </p:cNvPr>
          <p:cNvCxnSpPr>
            <a:cxnSpLocks/>
          </p:cNvCxnSpPr>
          <p:nvPr/>
        </p:nvCxnSpPr>
        <p:spPr bwMode="auto">
          <a:xfrm flipH="1">
            <a:off x="3682712" y="3759055"/>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246FE0B-2373-F30A-867B-022817079212}"/>
              </a:ext>
            </a:extLst>
          </p:cNvPr>
          <p:cNvSpPr txBox="1"/>
          <p:nvPr/>
        </p:nvSpPr>
        <p:spPr>
          <a:xfrm>
            <a:off x="4051164" y="3574389"/>
            <a:ext cx="1528028" cy="369332"/>
          </a:xfrm>
          <a:prstGeom prst="rect">
            <a:avLst/>
          </a:prstGeom>
          <a:noFill/>
        </p:spPr>
        <p:txBody>
          <a:bodyPr wrap="square" rtlCol="0">
            <a:spAutoFit/>
          </a:bodyPr>
          <a:lstStyle/>
          <a:p>
            <a:r>
              <a:rPr lang="en-US" dirty="0"/>
              <a:t>Inference</a:t>
            </a:r>
          </a:p>
        </p:txBody>
      </p:sp>
      <p:sp>
        <p:nvSpPr>
          <p:cNvPr id="17" name="TextBox 16">
            <a:extLst>
              <a:ext uri="{FF2B5EF4-FFF2-40B4-BE49-F238E27FC236}">
                <a16:creationId xmlns:a16="http://schemas.microsoft.com/office/drawing/2014/main" id="{BAF0F2D2-B261-EEC2-7EFF-7694361E2CD0}"/>
              </a:ext>
            </a:extLst>
          </p:cNvPr>
          <p:cNvSpPr txBox="1"/>
          <p:nvPr/>
        </p:nvSpPr>
        <p:spPr>
          <a:xfrm>
            <a:off x="6757062" y="4679787"/>
            <a:ext cx="1152272" cy="369332"/>
          </a:xfrm>
          <a:prstGeom prst="rect">
            <a:avLst/>
          </a:prstGeom>
          <a:noFill/>
        </p:spPr>
        <p:txBody>
          <a:bodyPr wrap="square" rtlCol="0">
            <a:spAutoFit/>
          </a:bodyPr>
          <a:lstStyle/>
          <a:p>
            <a:r>
              <a:rPr lang="en-US" dirty="0"/>
              <a:t>Decode</a:t>
            </a:r>
          </a:p>
        </p:txBody>
      </p:sp>
      <p:cxnSp>
        <p:nvCxnSpPr>
          <p:cNvPr id="18" name="Straight Arrow Connector 17">
            <a:extLst>
              <a:ext uri="{FF2B5EF4-FFF2-40B4-BE49-F238E27FC236}">
                <a16:creationId xmlns:a16="http://schemas.microsoft.com/office/drawing/2014/main" id="{9FF59EB7-07B0-2470-B42C-53F31BDF76C9}"/>
              </a:ext>
            </a:extLst>
          </p:cNvPr>
          <p:cNvCxnSpPr>
            <a:cxnSpLocks/>
          </p:cNvCxnSpPr>
          <p:nvPr/>
        </p:nvCxnSpPr>
        <p:spPr bwMode="auto">
          <a:xfrm flipH="1">
            <a:off x="3258245" y="5870386"/>
            <a:ext cx="283775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4FA9316-BEE4-4E89-A53E-BA3FACF7D76B}"/>
              </a:ext>
            </a:extLst>
          </p:cNvPr>
          <p:cNvSpPr txBox="1"/>
          <p:nvPr/>
        </p:nvSpPr>
        <p:spPr>
          <a:xfrm>
            <a:off x="6096000" y="5685720"/>
            <a:ext cx="5332227" cy="369332"/>
          </a:xfrm>
          <a:prstGeom prst="rect">
            <a:avLst/>
          </a:prstGeom>
          <a:noFill/>
        </p:spPr>
        <p:txBody>
          <a:bodyPr wrap="square" rtlCol="0">
            <a:spAutoFit/>
          </a:bodyPr>
          <a:lstStyle/>
          <a:p>
            <a:r>
              <a:rPr lang="en-US" dirty="0"/>
              <a:t>Parse LLM output as json and call API</a:t>
            </a:r>
          </a:p>
        </p:txBody>
      </p:sp>
      <p:cxnSp>
        <p:nvCxnSpPr>
          <p:cNvPr id="24" name="接點: 肘形 23">
            <a:extLst>
              <a:ext uri="{FF2B5EF4-FFF2-40B4-BE49-F238E27FC236}">
                <a16:creationId xmlns:a16="http://schemas.microsoft.com/office/drawing/2014/main" id="{A476C93B-B648-4A93-9D7B-025507401EC4}"/>
              </a:ext>
            </a:extLst>
          </p:cNvPr>
          <p:cNvCxnSpPr>
            <a:stCxn id="17" idx="1"/>
          </p:cNvCxnSpPr>
          <p:nvPr/>
        </p:nvCxnSpPr>
        <p:spPr bwMode="auto">
          <a:xfrm rot="10800000" flipV="1">
            <a:off x="5994400" y="4864453"/>
            <a:ext cx="762662" cy="405276"/>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4323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50B39BF4-CDE3-47AB-9F8C-E9ECBFC31A46}"/>
              </a:ext>
            </a:extLst>
          </p:cNvPr>
          <p:cNvPicPr>
            <a:picLocks noGrp="1" noChangeAspect="1"/>
          </p:cNvPicPr>
          <p:nvPr>
            <p:ph idx="1"/>
          </p:nvPr>
        </p:nvPicPr>
        <p:blipFill>
          <a:blip r:embed="rId2"/>
          <a:stretch>
            <a:fillRect/>
          </a:stretch>
        </p:blipFill>
        <p:spPr>
          <a:xfrm>
            <a:off x="143834" y="553881"/>
            <a:ext cx="7449319" cy="6006169"/>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Function Calling Example:</a:t>
            </a:r>
            <a:r>
              <a:rPr lang="zh-TW" altLang="en-US" sz="2400" dirty="0"/>
              <a:t> </a:t>
            </a:r>
            <a:r>
              <a:rPr lang="en-US" altLang="zh-TW" sz="2400" dirty="0"/>
              <a:t>Inference Step (function_calling_ollama.py)</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a:xfrm>
            <a:off x="11430000" y="6321925"/>
            <a:ext cx="762000" cy="238125"/>
          </a:xfrm>
        </p:spPr>
        <p:txBody>
          <a:bodyPr/>
          <a:lstStyle/>
          <a:p>
            <a:pPr>
              <a:defRPr/>
            </a:pPr>
            <a:fld id="{CF627BE3-1269-44D5-A349-82FD5D94EBD8}" type="slidenum">
              <a:rPr lang="en-US" altLang="zh-TW" smtClean="0"/>
              <a:pPr>
                <a:defRPr/>
              </a:pPr>
              <a:t>93</a:t>
            </a:fld>
            <a:endParaRPr lang="en-US" altLang="zh-TW"/>
          </a:p>
        </p:txBody>
      </p:sp>
      <p:cxnSp>
        <p:nvCxnSpPr>
          <p:cNvPr id="3" name="Straight Arrow Connector 2">
            <a:extLst>
              <a:ext uri="{FF2B5EF4-FFF2-40B4-BE49-F238E27FC236}">
                <a16:creationId xmlns:a16="http://schemas.microsoft.com/office/drawing/2014/main" id="{8BC434AC-A4E5-6525-A07B-DEFA0D915939}"/>
              </a:ext>
            </a:extLst>
          </p:cNvPr>
          <p:cNvCxnSpPr>
            <a:cxnSpLocks/>
          </p:cNvCxnSpPr>
          <p:nvPr/>
        </p:nvCxnSpPr>
        <p:spPr bwMode="auto">
          <a:xfrm flipH="1">
            <a:off x="5210739" y="1050155"/>
            <a:ext cx="12172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319D0214-1D52-53FB-A546-54B9380F7037}"/>
              </a:ext>
            </a:extLst>
          </p:cNvPr>
          <p:cNvSpPr txBox="1"/>
          <p:nvPr/>
        </p:nvSpPr>
        <p:spPr>
          <a:xfrm>
            <a:off x="6427973" y="865489"/>
            <a:ext cx="5332227" cy="369332"/>
          </a:xfrm>
          <a:prstGeom prst="rect">
            <a:avLst/>
          </a:prstGeom>
          <a:noFill/>
        </p:spPr>
        <p:txBody>
          <a:bodyPr wrap="square" rtlCol="0">
            <a:spAutoFit/>
          </a:bodyPr>
          <a:lstStyle/>
          <a:p>
            <a:r>
              <a:rPr lang="en-US" dirty="0"/>
              <a:t>Format user query and add function list to query</a:t>
            </a:r>
          </a:p>
        </p:txBody>
      </p:sp>
      <p:cxnSp>
        <p:nvCxnSpPr>
          <p:cNvPr id="8" name="Straight Arrow Connector 7">
            <a:extLst>
              <a:ext uri="{FF2B5EF4-FFF2-40B4-BE49-F238E27FC236}">
                <a16:creationId xmlns:a16="http://schemas.microsoft.com/office/drawing/2014/main" id="{1A3C8302-7DE8-45CE-AEF7-DB0873BE3B28}"/>
              </a:ext>
            </a:extLst>
          </p:cNvPr>
          <p:cNvCxnSpPr>
            <a:cxnSpLocks/>
          </p:cNvCxnSpPr>
          <p:nvPr/>
        </p:nvCxnSpPr>
        <p:spPr bwMode="auto">
          <a:xfrm flipH="1">
            <a:off x="5797478" y="1670265"/>
            <a:ext cx="13718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9DC4BAD-B66B-89B9-31AF-764D03BE6128}"/>
              </a:ext>
            </a:extLst>
          </p:cNvPr>
          <p:cNvSpPr txBox="1"/>
          <p:nvPr/>
        </p:nvSpPr>
        <p:spPr>
          <a:xfrm>
            <a:off x="7169355" y="1485599"/>
            <a:ext cx="1842565" cy="369332"/>
          </a:xfrm>
          <a:prstGeom prst="rect">
            <a:avLst/>
          </a:prstGeom>
          <a:noFill/>
        </p:spPr>
        <p:txBody>
          <a:bodyPr wrap="square" rtlCol="0">
            <a:spAutoFit/>
          </a:bodyPr>
          <a:lstStyle/>
          <a:p>
            <a:r>
              <a:rPr lang="en-US" dirty="0"/>
              <a:t>Config client</a:t>
            </a:r>
          </a:p>
        </p:txBody>
      </p:sp>
      <p:cxnSp>
        <p:nvCxnSpPr>
          <p:cNvPr id="13" name="Straight Arrow Connector 12">
            <a:extLst>
              <a:ext uri="{FF2B5EF4-FFF2-40B4-BE49-F238E27FC236}">
                <a16:creationId xmlns:a16="http://schemas.microsoft.com/office/drawing/2014/main" id="{CDEB650D-CC21-7042-5DBA-C62BAE92831E}"/>
              </a:ext>
            </a:extLst>
          </p:cNvPr>
          <p:cNvCxnSpPr>
            <a:cxnSpLocks/>
          </p:cNvCxnSpPr>
          <p:nvPr/>
        </p:nvCxnSpPr>
        <p:spPr bwMode="auto">
          <a:xfrm flipH="1">
            <a:off x="4097919" y="2370250"/>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246FE0B-2373-F30A-867B-022817079212}"/>
              </a:ext>
            </a:extLst>
          </p:cNvPr>
          <p:cNvSpPr txBox="1"/>
          <p:nvPr/>
        </p:nvSpPr>
        <p:spPr>
          <a:xfrm>
            <a:off x="4466370" y="2185584"/>
            <a:ext cx="4972269" cy="369332"/>
          </a:xfrm>
          <a:prstGeom prst="rect">
            <a:avLst/>
          </a:prstGeom>
          <a:noFill/>
        </p:spPr>
        <p:txBody>
          <a:bodyPr wrap="square" rtlCol="0">
            <a:spAutoFit/>
          </a:bodyPr>
          <a:lstStyle/>
          <a:p>
            <a:r>
              <a:rPr lang="en-US" dirty="0"/>
              <a:t>Send request to server and stream output</a:t>
            </a:r>
          </a:p>
        </p:txBody>
      </p:sp>
      <p:sp>
        <p:nvSpPr>
          <p:cNvPr id="17" name="TextBox 16">
            <a:extLst>
              <a:ext uri="{FF2B5EF4-FFF2-40B4-BE49-F238E27FC236}">
                <a16:creationId xmlns:a16="http://schemas.microsoft.com/office/drawing/2014/main" id="{BAF0F2D2-B261-EEC2-7EFF-7694361E2CD0}"/>
              </a:ext>
            </a:extLst>
          </p:cNvPr>
          <p:cNvSpPr txBox="1"/>
          <p:nvPr/>
        </p:nvSpPr>
        <p:spPr>
          <a:xfrm>
            <a:off x="6757062" y="4679787"/>
            <a:ext cx="5332227" cy="923330"/>
          </a:xfrm>
          <a:prstGeom prst="rect">
            <a:avLst/>
          </a:prstGeom>
          <a:noFill/>
        </p:spPr>
        <p:txBody>
          <a:bodyPr wrap="square" rtlCol="0">
            <a:spAutoFit/>
          </a:bodyPr>
          <a:lstStyle/>
          <a:p>
            <a:r>
              <a:rPr lang="en-US" altLang="zh-TW" dirty="0"/>
              <a:t>Parse LLM output as json and call the correct function using function name and use the correct function input using arguments</a:t>
            </a:r>
          </a:p>
        </p:txBody>
      </p:sp>
      <p:cxnSp>
        <p:nvCxnSpPr>
          <p:cNvPr id="18" name="Straight Arrow Connector 17">
            <a:extLst>
              <a:ext uri="{FF2B5EF4-FFF2-40B4-BE49-F238E27FC236}">
                <a16:creationId xmlns:a16="http://schemas.microsoft.com/office/drawing/2014/main" id="{9FF59EB7-07B0-2470-B42C-53F31BDF76C9}"/>
              </a:ext>
            </a:extLst>
          </p:cNvPr>
          <p:cNvCxnSpPr>
            <a:cxnSpLocks/>
          </p:cNvCxnSpPr>
          <p:nvPr/>
        </p:nvCxnSpPr>
        <p:spPr bwMode="auto">
          <a:xfrm flipH="1">
            <a:off x="7699490" y="6091466"/>
            <a:ext cx="226747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4FA9316-BEE4-4E89-A53E-BA3FACF7D76B}"/>
              </a:ext>
            </a:extLst>
          </p:cNvPr>
          <p:cNvSpPr txBox="1"/>
          <p:nvPr/>
        </p:nvSpPr>
        <p:spPr>
          <a:xfrm>
            <a:off x="9968734" y="5884868"/>
            <a:ext cx="1071582" cy="369332"/>
          </a:xfrm>
          <a:prstGeom prst="rect">
            <a:avLst/>
          </a:prstGeom>
          <a:noFill/>
        </p:spPr>
        <p:txBody>
          <a:bodyPr wrap="square" rtlCol="0">
            <a:spAutoFit/>
          </a:bodyPr>
          <a:lstStyle/>
          <a:p>
            <a:r>
              <a:rPr lang="en-US" altLang="zh-TW" dirty="0"/>
              <a:t>Call API</a:t>
            </a:r>
          </a:p>
        </p:txBody>
      </p:sp>
      <p:cxnSp>
        <p:nvCxnSpPr>
          <p:cNvPr id="24" name="接點: 肘形 23">
            <a:extLst>
              <a:ext uri="{FF2B5EF4-FFF2-40B4-BE49-F238E27FC236}">
                <a16:creationId xmlns:a16="http://schemas.microsoft.com/office/drawing/2014/main" id="{A476C93B-B648-4A93-9D7B-025507401EC4}"/>
              </a:ext>
            </a:extLst>
          </p:cNvPr>
          <p:cNvCxnSpPr>
            <a:cxnSpLocks/>
            <a:stCxn id="17" idx="1"/>
          </p:cNvCxnSpPr>
          <p:nvPr/>
        </p:nvCxnSpPr>
        <p:spPr bwMode="auto">
          <a:xfrm rot="10800000" flipV="1">
            <a:off x="3312160" y="5141452"/>
            <a:ext cx="3444902" cy="743416"/>
          </a:xfrm>
          <a:prstGeom prst="bentConnector3">
            <a:avLst>
              <a:gd name="adj1" fmla="val 13724"/>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88234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sz="2800" dirty="0"/>
              <a:t>Function Calling Example:</a:t>
            </a:r>
            <a:r>
              <a:rPr lang="zh-TW" altLang="en-US" sz="2800" dirty="0"/>
              <a:t> </a:t>
            </a:r>
            <a:r>
              <a:rPr lang="en-US" altLang="zh-TW" sz="2800" dirty="0"/>
              <a:t>Output (function_calling_ollama.py)</a:t>
            </a:r>
            <a:endParaRPr lang="zh-TW" altLang="en-US" sz="28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94</a:t>
            </a:fld>
            <a:endParaRPr lang="en-US" altLang="zh-TW"/>
          </a:p>
        </p:txBody>
      </p:sp>
      <p:pic>
        <p:nvPicPr>
          <p:cNvPr id="7" name="內容版面配置區 6">
            <a:extLst>
              <a:ext uri="{FF2B5EF4-FFF2-40B4-BE49-F238E27FC236}">
                <a16:creationId xmlns:a16="http://schemas.microsoft.com/office/drawing/2014/main" id="{A3676E2B-99B6-46CA-ADE8-E0E28CA3092F}"/>
              </a:ext>
            </a:extLst>
          </p:cNvPr>
          <p:cNvPicPr>
            <a:picLocks noGrp="1" noChangeAspect="1"/>
          </p:cNvPicPr>
          <p:nvPr>
            <p:ph idx="1"/>
          </p:nvPr>
        </p:nvPicPr>
        <p:blipFill>
          <a:blip r:embed="rId2"/>
          <a:stretch>
            <a:fillRect/>
          </a:stretch>
        </p:blipFill>
        <p:spPr>
          <a:xfrm>
            <a:off x="601133" y="1785619"/>
            <a:ext cx="10914976" cy="2877821"/>
          </a:xfrm>
        </p:spPr>
      </p:pic>
    </p:spTree>
    <p:extLst>
      <p:ext uri="{BB962C8B-B14F-4D97-AF65-F5344CB8AC3E}">
        <p14:creationId xmlns:p14="http://schemas.microsoft.com/office/powerpoint/2010/main" val="33034065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RAG Using </a:t>
            </a:r>
            <a:r>
              <a:rPr lang="en-US" altLang="zh-TW" sz="5400" dirty="0" err="1"/>
              <a:t>Ollama</a:t>
            </a:r>
            <a:r>
              <a:rPr lang="en-US" altLang="zh-TW" sz="5400" dirty="0"/>
              <a:t> and LM Studio</a:t>
            </a:r>
          </a:p>
        </p:txBody>
      </p:sp>
    </p:spTree>
    <p:extLst>
      <p:ext uri="{BB962C8B-B14F-4D97-AF65-F5344CB8AC3E}">
        <p14:creationId xmlns:p14="http://schemas.microsoft.com/office/powerpoint/2010/main" val="159048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dirty="0"/>
              <a:t>Problem Rehash</a:t>
            </a:r>
            <a:endParaRPr lang="zh-TW" altLang="en-US" dirty="0"/>
          </a:p>
        </p:txBody>
      </p:sp>
      <p:sp>
        <p:nvSpPr>
          <p:cNvPr id="3" name="內容版面配置區 2">
            <a:extLst>
              <a:ext uri="{FF2B5EF4-FFF2-40B4-BE49-F238E27FC236}">
                <a16:creationId xmlns:a16="http://schemas.microsoft.com/office/drawing/2014/main" id="{88538D13-19CF-4992-B224-5BCF5657BBBD}"/>
              </a:ext>
            </a:extLst>
          </p:cNvPr>
          <p:cNvSpPr>
            <a:spLocks noGrp="1"/>
          </p:cNvSpPr>
          <p:nvPr>
            <p:ph idx="1"/>
          </p:nvPr>
        </p:nvSpPr>
        <p:spPr/>
        <p:txBody>
          <a:bodyPr/>
          <a:lstStyle/>
          <a:p>
            <a:r>
              <a:rPr lang="en-US" altLang="zh-TW" sz="2400" dirty="0"/>
              <a:t>Why RAG?</a:t>
            </a:r>
          </a:p>
          <a:p>
            <a:pPr lvl="1"/>
            <a:r>
              <a:rPr lang="en-US" altLang="zh-TW" sz="2000" dirty="0"/>
              <a:t>Some models have outdated information, but we don't want to find tune the model</a:t>
            </a:r>
          </a:p>
          <a:p>
            <a:r>
              <a:rPr lang="en-US" altLang="zh-TW" sz="2400" dirty="0"/>
              <a:t>Difference between RAG and normal inference:</a:t>
            </a:r>
          </a:p>
          <a:p>
            <a:pPr lvl="1"/>
            <a:r>
              <a:rPr lang="en-US" altLang="zh-TW" sz="2000" dirty="0"/>
              <a:t>Additional context for generation is provided (normally you only have the query)</a:t>
            </a:r>
          </a:p>
          <a:p>
            <a:pPr lvl="1"/>
            <a:r>
              <a:rPr lang="en-US" altLang="zh-TW" sz="2000" dirty="0"/>
              <a:t>As a result, your prompt will look different</a:t>
            </a:r>
          </a:p>
          <a:p>
            <a:endParaRPr lang="en-US" altLang="zh-TW" sz="2400" dirty="0"/>
          </a:p>
          <a:p>
            <a:r>
              <a:rPr lang="en-US" altLang="zh-TW" sz="2400" dirty="0"/>
              <a:t>Here is a very simple RAG prompt: </a:t>
            </a:r>
          </a:p>
          <a:p>
            <a:pPr marL="0" indent="0">
              <a:buNone/>
            </a:pPr>
            <a:r>
              <a:rPr lang="en-US" altLang="zh-TW" sz="2000" dirty="0">
                <a:latin typeface="Times New Roman" panose="02020603050405020304" pitchFamily="18" charset="0"/>
                <a:cs typeface="Times New Roman" panose="02020603050405020304" pitchFamily="18" charset="0"/>
              </a:rPr>
              <a:t>Context: Donald Trump won the 2024 presidential election and remains president in 2025. Most new models can perform function calling out-of-the-box.</a:t>
            </a:r>
          </a:p>
          <a:p>
            <a:pPr marL="0" indent="0">
              <a:buNone/>
            </a:pPr>
            <a:r>
              <a:rPr lang="en-US" altLang="zh-TW" sz="2000" dirty="0">
                <a:latin typeface="Times New Roman" panose="02020603050405020304" pitchFamily="18" charset="0"/>
                <a:cs typeface="Times New Roman" panose="02020603050405020304" pitchFamily="18" charset="0"/>
              </a:rPr>
              <a:t>Question: Who is the president of the United States in 2025?</a:t>
            </a:r>
          </a:p>
          <a:p>
            <a:pPr marL="0" indent="0">
              <a:buNone/>
            </a:pPr>
            <a:r>
              <a:rPr lang="en-US" altLang="zh-TW" sz="2000" dirty="0">
                <a:latin typeface="Times New Roman" panose="02020603050405020304" pitchFamily="18" charset="0"/>
                <a:cs typeface="Times New Roman" panose="02020603050405020304" pitchFamily="18" charset="0"/>
              </a:rPr>
              <a:t>Answer:</a:t>
            </a:r>
            <a:endParaRPr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96</a:t>
            </a:fld>
            <a:endParaRPr lang="en-US" altLang="zh-TW"/>
          </a:p>
        </p:txBody>
      </p:sp>
    </p:spTree>
    <p:extLst>
      <p:ext uri="{BB962C8B-B14F-4D97-AF65-F5344CB8AC3E}">
        <p14:creationId xmlns:p14="http://schemas.microsoft.com/office/powerpoint/2010/main" val="4036951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Building a Vector Store for Retrieving Relevant Context (rag_query_ollama.py)</a:t>
            </a:r>
            <a:endParaRPr lang="zh-TW" altLang="en-US" sz="2800" dirty="0"/>
          </a:p>
        </p:txBody>
      </p:sp>
      <p:pic>
        <p:nvPicPr>
          <p:cNvPr id="6" name="內容版面配置區 5">
            <a:extLst>
              <a:ext uri="{FF2B5EF4-FFF2-40B4-BE49-F238E27FC236}">
                <a16:creationId xmlns:a16="http://schemas.microsoft.com/office/drawing/2014/main" id="{E76A332E-4055-4FEB-95D9-F89A6E5A8523}"/>
              </a:ext>
            </a:extLst>
          </p:cNvPr>
          <p:cNvPicPr>
            <a:picLocks noGrp="1" noChangeAspect="1"/>
          </p:cNvPicPr>
          <p:nvPr>
            <p:ph idx="1"/>
          </p:nvPr>
        </p:nvPicPr>
        <p:blipFill>
          <a:blip r:embed="rId2"/>
          <a:stretch>
            <a:fillRect/>
          </a:stretch>
        </p:blipFill>
        <p:spPr>
          <a:xfrm>
            <a:off x="2210064" y="1461478"/>
            <a:ext cx="7528031" cy="3754629"/>
          </a:xfrm>
        </p:spPr>
      </p:pic>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97</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2414269" y="5809734"/>
            <a:ext cx="7119620" cy="369332"/>
          </a:xfrm>
          <a:prstGeom prst="rect">
            <a:avLst/>
          </a:prstGeom>
          <a:noFill/>
        </p:spPr>
        <p:txBody>
          <a:bodyPr wrap="square">
            <a:spAutoFit/>
          </a:bodyPr>
          <a:lstStyle/>
          <a:p>
            <a:pPr algn="ctr"/>
            <a:r>
              <a:rPr lang="en-US" altLang="zh-TW" dirty="0"/>
              <a:t>O</a:t>
            </a:r>
            <a:r>
              <a:rPr lang="zh-TW" altLang="en-US" dirty="0"/>
              <a:t>ne of many examples of building a vector store </a:t>
            </a:r>
            <a:r>
              <a:rPr lang="en-US" altLang="zh-TW" dirty="0"/>
              <a:t>using FAISS</a:t>
            </a:r>
            <a:endParaRPr lang="zh-TW" altLang="en-US" dirty="0"/>
          </a:p>
        </p:txBody>
      </p:sp>
    </p:spTree>
    <p:extLst>
      <p:ext uri="{BB962C8B-B14F-4D97-AF65-F5344CB8AC3E}">
        <p14:creationId xmlns:p14="http://schemas.microsoft.com/office/powerpoint/2010/main" val="28372389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Generating a Response using LM Studio (rag_query_ollama.py)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98</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1714288" y="5809734"/>
            <a:ext cx="8932756" cy="646331"/>
          </a:xfrm>
          <a:prstGeom prst="rect">
            <a:avLst/>
          </a:prstGeom>
          <a:noFill/>
        </p:spPr>
        <p:txBody>
          <a:bodyPr wrap="square">
            <a:spAutoFit/>
          </a:bodyPr>
          <a:lstStyle/>
          <a:p>
            <a:pPr algn="ctr"/>
            <a:r>
              <a:rPr lang="en-US" altLang="zh-TW" dirty="0"/>
              <a:t>Very similar to the </a:t>
            </a:r>
            <a:r>
              <a:rPr lang="en-US" altLang="zh-TW" dirty="0" err="1"/>
              <a:t>Ollama</a:t>
            </a:r>
            <a:r>
              <a:rPr lang="en-US" altLang="zh-TW" dirty="0"/>
              <a:t> client code, the only difference here is that the system prompt and user prompt have been modified to be more RAG friendly.</a:t>
            </a:r>
            <a:endParaRPr lang="zh-TW" altLang="en-US" dirty="0"/>
          </a:p>
        </p:txBody>
      </p:sp>
      <p:pic>
        <p:nvPicPr>
          <p:cNvPr id="6" name="內容版面配置區 5">
            <a:extLst>
              <a:ext uri="{FF2B5EF4-FFF2-40B4-BE49-F238E27FC236}">
                <a16:creationId xmlns:a16="http://schemas.microsoft.com/office/drawing/2014/main" id="{EB08F6AC-F5C0-40F4-8CBF-ABBF115336DA}"/>
              </a:ext>
            </a:extLst>
          </p:cNvPr>
          <p:cNvPicPr>
            <a:picLocks noGrp="1" noChangeAspect="1"/>
          </p:cNvPicPr>
          <p:nvPr>
            <p:ph idx="1"/>
          </p:nvPr>
        </p:nvPicPr>
        <p:blipFill>
          <a:blip r:embed="rId2"/>
          <a:stretch>
            <a:fillRect/>
          </a:stretch>
        </p:blipFill>
        <p:spPr>
          <a:xfrm>
            <a:off x="2899012" y="1050131"/>
            <a:ext cx="6573363" cy="4757737"/>
          </a:xfrm>
        </p:spPr>
      </p:pic>
    </p:spTree>
    <p:extLst>
      <p:ext uri="{BB962C8B-B14F-4D97-AF65-F5344CB8AC3E}">
        <p14:creationId xmlns:p14="http://schemas.microsoft.com/office/powerpoint/2010/main" val="4167080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Putting Everything Together (rag_query_ollama.py)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99</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7948929" y="1517319"/>
            <a:ext cx="4108451" cy="646331"/>
          </a:xfrm>
          <a:prstGeom prst="rect">
            <a:avLst/>
          </a:prstGeom>
          <a:noFill/>
        </p:spPr>
        <p:txBody>
          <a:bodyPr wrap="square">
            <a:spAutoFit/>
          </a:bodyPr>
          <a:lstStyle/>
          <a:p>
            <a:r>
              <a:rPr lang="en-US" altLang="zh-TW" dirty="0"/>
              <a:t>Find the top 2 documents that most closely relate to the query</a:t>
            </a:r>
            <a:endParaRPr lang="zh-TW" altLang="en-US" dirty="0"/>
          </a:p>
        </p:txBody>
      </p:sp>
      <p:pic>
        <p:nvPicPr>
          <p:cNvPr id="11" name="內容版面配置區 10">
            <a:extLst>
              <a:ext uri="{FF2B5EF4-FFF2-40B4-BE49-F238E27FC236}">
                <a16:creationId xmlns:a16="http://schemas.microsoft.com/office/drawing/2014/main" id="{0887F3A2-CF00-4659-8644-6A4F71774ABE}"/>
              </a:ext>
            </a:extLst>
          </p:cNvPr>
          <p:cNvPicPr>
            <a:picLocks noGrp="1" noChangeAspect="1"/>
          </p:cNvPicPr>
          <p:nvPr>
            <p:ph idx="1"/>
          </p:nvPr>
        </p:nvPicPr>
        <p:blipFill>
          <a:blip r:embed="rId2"/>
          <a:stretch>
            <a:fillRect/>
          </a:stretch>
        </p:blipFill>
        <p:spPr>
          <a:xfrm>
            <a:off x="323140" y="931937"/>
            <a:ext cx="7625789" cy="2714997"/>
          </a:xfrm>
        </p:spPr>
      </p:pic>
      <p:pic>
        <p:nvPicPr>
          <p:cNvPr id="13" name="圖片 12">
            <a:extLst>
              <a:ext uri="{FF2B5EF4-FFF2-40B4-BE49-F238E27FC236}">
                <a16:creationId xmlns:a16="http://schemas.microsoft.com/office/drawing/2014/main" id="{09CCBF80-5F29-443D-8536-3219624BB5D9}"/>
              </a:ext>
            </a:extLst>
          </p:cNvPr>
          <p:cNvPicPr>
            <a:picLocks noChangeAspect="1"/>
          </p:cNvPicPr>
          <p:nvPr/>
        </p:nvPicPr>
        <p:blipFill>
          <a:blip r:embed="rId3"/>
          <a:stretch>
            <a:fillRect/>
          </a:stretch>
        </p:blipFill>
        <p:spPr>
          <a:xfrm>
            <a:off x="323139" y="4446508"/>
            <a:ext cx="7995471" cy="1004594"/>
          </a:xfrm>
          <a:prstGeom prst="rect">
            <a:avLst/>
          </a:prstGeom>
        </p:spPr>
      </p:pic>
      <p:sp>
        <p:nvSpPr>
          <p:cNvPr id="14" name="文字方塊 13">
            <a:extLst>
              <a:ext uri="{FF2B5EF4-FFF2-40B4-BE49-F238E27FC236}">
                <a16:creationId xmlns:a16="http://schemas.microsoft.com/office/drawing/2014/main" id="{D23F4AD3-5043-4DF7-9F54-018C82CCF085}"/>
              </a:ext>
            </a:extLst>
          </p:cNvPr>
          <p:cNvSpPr txBox="1"/>
          <p:nvPr/>
        </p:nvSpPr>
        <p:spPr>
          <a:xfrm>
            <a:off x="7948929" y="2582126"/>
            <a:ext cx="4108451" cy="646331"/>
          </a:xfrm>
          <a:prstGeom prst="rect">
            <a:avLst/>
          </a:prstGeom>
          <a:noFill/>
        </p:spPr>
        <p:txBody>
          <a:bodyPr wrap="square">
            <a:spAutoFit/>
          </a:bodyPr>
          <a:lstStyle/>
          <a:p>
            <a:r>
              <a:rPr lang="en-US" altLang="zh-TW" dirty="0" err="1"/>
              <a:t>Concat</a:t>
            </a:r>
            <a:r>
              <a:rPr lang="en-US" altLang="zh-TW" dirty="0"/>
              <a:t> the retrieved contexts for the RAG prompt</a:t>
            </a:r>
            <a:endParaRPr lang="zh-TW" altLang="en-US" dirty="0"/>
          </a:p>
        </p:txBody>
      </p:sp>
      <p:sp>
        <p:nvSpPr>
          <p:cNvPr id="15" name="文字方塊 14">
            <a:extLst>
              <a:ext uri="{FF2B5EF4-FFF2-40B4-BE49-F238E27FC236}">
                <a16:creationId xmlns:a16="http://schemas.microsoft.com/office/drawing/2014/main" id="{2BF86173-6E06-4C09-B01C-5657D1103158}"/>
              </a:ext>
            </a:extLst>
          </p:cNvPr>
          <p:cNvSpPr txBox="1"/>
          <p:nvPr/>
        </p:nvSpPr>
        <p:spPr>
          <a:xfrm>
            <a:off x="7948929" y="5122410"/>
            <a:ext cx="4108451" cy="369332"/>
          </a:xfrm>
          <a:prstGeom prst="rect">
            <a:avLst/>
          </a:prstGeom>
          <a:noFill/>
        </p:spPr>
        <p:txBody>
          <a:bodyPr wrap="square">
            <a:spAutoFit/>
          </a:bodyPr>
          <a:lstStyle/>
          <a:p>
            <a:r>
              <a:rPr lang="en-US" altLang="zh-TW" dirty="0"/>
              <a:t>End-to-end function call</a:t>
            </a:r>
            <a:endParaRPr lang="zh-TW" altLang="en-US" dirty="0"/>
          </a:p>
        </p:txBody>
      </p:sp>
    </p:spTree>
    <p:extLst>
      <p:ext uri="{BB962C8B-B14F-4D97-AF65-F5344CB8AC3E}">
        <p14:creationId xmlns:p14="http://schemas.microsoft.com/office/powerpoint/2010/main" val="3495648362"/>
      </p:ext>
    </p:extLst>
  </p:cSld>
  <p:clrMapOvr>
    <a:masterClrMapping/>
  </p:clrMapOvr>
</p:sld>
</file>

<file path=ppt/theme/theme1.xml><?xml version="1.0" encoding="utf-8"?>
<a:theme xmlns:a="http://schemas.openxmlformats.org/drawingml/2006/main" name="簡報內頁">
  <a:themeElements>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簡報內頁">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簡報內頁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簡報內頁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簡報內頁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簡報內頁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簡報內頁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簡報內頁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簡報內頁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簡報內頁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簡報內頁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簡報內頁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簡報內頁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1687</TotalTime>
  <Words>6787</Words>
  <Application>Microsoft Office PowerPoint</Application>
  <PresentationFormat>寬螢幕</PresentationFormat>
  <Paragraphs>833</Paragraphs>
  <Slides>101</Slides>
  <Notes>30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101</vt:i4>
      </vt:variant>
    </vt:vector>
  </HeadingPairs>
  <TitlesOfParts>
    <vt:vector size="111" baseType="lpstr">
      <vt:lpstr>Arial Unicode MS</vt:lpstr>
      <vt:lpstr>Spectral</vt:lpstr>
      <vt:lpstr>Arial</vt:lpstr>
      <vt:lpstr>Calibri</vt:lpstr>
      <vt:lpstr>Cambria Math</vt:lpstr>
      <vt:lpstr>Consolas</vt:lpstr>
      <vt:lpstr>Poppins</vt:lpstr>
      <vt:lpstr>Times New Roman</vt:lpstr>
      <vt:lpstr>Wingdings</vt:lpstr>
      <vt:lpstr>簡報內頁</vt:lpstr>
      <vt:lpstr>Introduction to LLM (Large Language Model) Applications on AMD Platforms</vt:lpstr>
      <vt:lpstr>Lesson Outline</vt:lpstr>
      <vt:lpstr>Overview</vt:lpstr>
      <vt:lpstr>Goals</vt:lpstr>
      <vt:lpstr>Introduction to Function Calling: Overview</vt:lpstr>
      <vt:lpstr>Tools/Function Calling</vt:lpstr>
      <vt:lpstr>Essential Components of Function Calling</vt:lpstr>
      <vt:lpstr>What Happens If You Lack the Essential Components?</vt:lpstr>
      <vt:lpstr>What Happens If You Lack the Essential Components?</vt:lpstr>
      <vt:lpstr>What Happens If You Lack the Essential Components?</vt:lpstr>
      <vt:lpstr>Foundations of LLMs</vt:lpstr>
      <vt:lpstr>Comparison With CNN</vt:lpstr>
      <vt:lpstr>Background For LLMs: Tokenizer</vt:lpstr>
      <vt:lpstr>What LLMs Are Out There?</vt:lpstr>
      <vt:lpstr>Basics of LLM Fine Tuning</vt:lpstr>
      <vt:lpstr>Fine Tuning Methods</vt:lpstr>
      <vt:lpstr>Full Fine Tuning</vt:lpstr>
      <vt:lpstr>Low-Rank Adaptation (LoRA)</vt:lpstr>
      <vt:lpstr>Low-Rank Adaptation (LoRA)</vt:lpstr>
      <vt:lpstr>Retrieval-Augmented Generation (RAG)</vt:lpstr>
      <vt:lpstr>What Is RAG (Retrieval-Augmented Generation)?</vt:lpstr>
      <vt:lpstr>RAG Encoder</vt:lpstr>
      <vt:lpstr>An Example RAG Framework</vt:lpstr>
      <vt:lpstr>RAG At Work</vt:lpstr>
      <vt:lpstr>When to Use RAG?</vt:lpstr>
      <vt:lpstr>Function/Tool Calling: Using Natural Language to Interface with External APIs</vt:lpstr>
      <vt:lpstr>Tools/Function Calling</vt:lpstr>
      <vt:lpstr>Our Model Can Call Functions, Now What? </vt:lpstr>
      <vt:lpstr>Our Model Can Call Functions, Now What? </vt:lpstr>
      <vt:lpstr>Function Calling Prompt Crafting</vt:lpstr>
      <vt:lpstr>Function Calling Prompt Crafting</vt:lpstr>
      <vt:lpstr>Function Calling Prompt Crafting</vt:lpstr>
      <vt:lpstr>Function Calling Prompt Crafting</vt:lpstr>
      <vt:lpstr>Function Calling Prompt Crafting</vt:lpstr>
      <vt:lpstr>Function Calling Prompt Crafting</vt:lpstr>
      <vt:lpstr>Putting Everything Together</vt:lpstr>
      <vt:lpstr>A More Complex Example</vt:lpstr>
      <vt:lpstr>We Have Our Model and Prompt, Now What? </vt:lpstr>
      <vt:lpstr>System Integration</vt:lpstr>
      <vt:lpstr>Break Time</vt:lpstr>
      <vt:lpstr>Porting Nvidia Solutions to ROCm/Ryzen AI</vt:lpstr>
      <vt:lpstr>AMD Hardware and Driver Support</vt:lpstr>
      <vt:lpstr>Determining Which ROCm Version Is For You</vt:lpstr>
      <vt:lpstr>ROCm Installation (Ubuntu 24.04)</vt:lpstr>
      <vt:lpstr>ROCm Installation for Different Distributions</vt:lpstr>
      <vt:lpstr>ROCm Pytorch Setup (Ubuntu 22.04)</vt:lpstr>
      <vt:lpstr>AI PC NPU Driver Installation (Windows)</vt:lpstr>
      <vt:lpstr>AI PC NPU Driver Installation (Windows)</vt:lpstr>
      <vt:lpstr>AI PC NPU Driver Installation (Linux)</vt:lpstr>
      <vt:lpstr>Porting Nvidia-Based Solutions to ROCm</vt:lpstr>
      <vt:lpstr>Porting Nvidia-Based Solutions to AI PCs</vt:lpstr>
      <vt:lpstr>Practical Component: Preparations for Working With LLMs</vt:lpstr>
      <vt:lpstr>Downloading LLMs</vt:lpstr>
      <vt:lpstr>Downloading LLMs (1) – Manual Download</vt:lpstr>
      <vt:lpstr>Downloading LLMs (2) - Git</vt:lpstr>
      <vt:lpstr>Downloading LLMs (3) – Huggingface/Transformers </vt:lpstr>
      <vt:lpstr>Huggingface Access Tokens</vt:lpstr>
      <vt:lpstr>How to Create Your Huggingface Access Tokens</vt:lpstr>
      <vt:lpstr>How to Create Your Huggingface Access Tokens</vt:lpstr>
      <vt:lpstr>How to Provide Your Huggingface Access Tokens</vt:lpstr>
      <vt:lpstr>How to Provide Your Huggingface Access Tokens</vt:lpstr>
      <vt:lpstr>Transformers Example: Imports + Model Loading</vt:lpstr>
      <vt:lpstr>LLM Deployment Using Transformers</vt:lpstr>
      <vt:lpstr>Inferencing with Transformers</vt:lpstr>
      <vt:lpstr>Inference Code Example (modified inference_transformers.py to fit on screen)</vt:lpstr>
      <vt:lpstr>Inference Code Example: Output (inference_transformers.py)</vt:lpstr>
      <vt:lpstr>LLM Deployment Alternatives</vt:lpstr>
      <vt:lpstr>LLM Deployment Tools</vt:lpstr>
      <vt:lpstr>Ollama</vt:lpstr>
      <vt:lpstr>Setting Up Ollama (Linux)</vt:lpstr>
      <vt:lpstr>Setting Up Ollama (Windows)</vt:lpstr>
      <vt:lpstr>Running Ollama as a Chatbot on Command Line</vt:lpstr>
      <vt:lpstr>Working With Modelfiles in Ollama (Linux)</vt:lpstr>
      <vt:lpstr>Using Ollama as a Server</vt:lpstr>
      <vt:lpstr>Sending a Query to Your Ollama Server (inference_ollama.py)</vt:lpstr>
      <vt:lpstr>Sending a Query to Your Ollama Server (inference_ollama.py)</vt:lpstr>
      <vt:lpstr>Using Ollama as a Server (inference_ollama.py)</vt:lpstr>
      <vt:lpstr>LM Studio (Windows)</vt:lpstr>
      <vt:lpstr>Running LM Studio as a Chatbot (Windows)</vt:lpstr>
      <vt:lpstr>Downloading Models on LM Studio (Windows)</vt:lpstr>
      <vt:lpstr>Using LM Studio to Host a Server</vt:lpstr>
      <vt:lpstr>Using LM Studio to Host a Server</vt:lpstr>
      <vt:lpstr>Using LM Studio to Host a Server</vt:lpstr>
      <vt:lpstr>Fine Tuning with LoRA</vt:lpstr>
      <vt:lpstr>How to Set Up LoRA Fine Tuning </vt:lpstr>
      <vt:lpstr>LoRA Hyperparameters</vt:lpstr>
      <vt:lpstr>Other Hyperparameters</vt:lpstr>
      <vt:lpstr>Example SFTConfig</vt:lpstr>
      <vt:lpstr>Inferencing - Function Calling</vt:lpstr>
      <vt:lpstr>Function Calling Example: Function Declaration</vt:lpstr>
      <vt:lpstr>Function Calling Example: API Integration</vt:lpstr>
      <vt:lpstr>Function Calling Example: Inference Step (function_calling_transformers.py)</vt:lpstr>
      <vt:lpstr>Function Calling Example: Inference Step (function_calling_ollama.py)</vt:lpstr>
      <vt:lpstr>Function Calling Example: Output (function_calling_ollama.py)</vt:lpstr>
      <vt:lpstr>RAG Using Ollama and LM Studio</vt:lpstr>
      <vt:lpstr>Problem Rehash</vt:lpstr>
      <vt:lpstr>Building a Vector Store for Retrieving Relevant Context (rag_query_ollama.py)</vt:lpstr>
      <vt:lpstr>Generating a Response using LM Studio (rag_query_ollama.py)</vt:lpstr>
      <vt:lpstr>Putting Everything Together (rag_query_ollama.py)</vt:lpstr>
      <vt:lpstr>RAG Using Ollama and LM Studio (rag_query_ollama.py)</vt:lpstr>
      <vt:lpstr>Conclusion</vt:lpstr>
    </vt:vector>
  </TitlesOfParts>
  <Company>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ITRI投影片範本B</dc:title>
  <dc:creator>ITRI</dc:creator>
  <cp:keywords>2008NewCIS</cp:keywords>
  <cp:lastModifiedBy>黃彥勲</cp:lastModifiedBy>
  <cp:revision>215</cp:revision>
  <dcterms:created xsi:type="dcterms:W3CDTF">2008-05-08T04:38:45Z</dcterms:created>
  <dcterms:modified xsi:type="dcterms:W3CDTF">2025-05-13T10:38:12Z</dcterms:modified>
</cp:coreProperties>
</file>